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25" r:id="rId3"/>
    <p:sldId id="282" r:id="rId4"/>
    <p:sldId id="326" r:id="rId5"/>
    <p:sldId id="535" r:id="rId6"/>
    <p:sldId id="536" r:id="rId7"/>
    <p:sldId id="537" r:id="rId8"/>
    <p:sldId id="538" r:id="rId9"/>
    <p:sldId id="539" r:id="rId10"/>
    <p:sldId id="504" r:id="rId11"/>
    <p:sldId id="525" r:id="rId12"/>
    <p:sldId id="503" r:id="rId13"/>
    <p:sldId id="505" r:id="rId14"/>
    <p:sldId id="516" r:id="rId15"/>
    <p:sldId id="507" r:id="rId16"/>
    <p:sldId id="508" r:id="rId17"/>
    <p:sldId id="510" r:id="rId18"/>
    <p:sldId id="511" r:id="rId19"/>
    <p:sldId id="506" r:id="rId20"/>
    <p:sldId id="533" r:id="rId21"/>
    <p:sldId id="513" r:id="rId22"/>
    <p:sldId id="514" r:id="rId23"/>
    <p:sldId id="515" r:id="rId24"/>
    <p:sldId id="517" r:id="rId25"/>
    <p:sldId id="520" r:id="rId26"/>
    <p:sldId id="524" r:id="rId27"/>
    <p:sldId id="518" r:id="rId28"/>
    <p:sldId id="519" r:id="rId29"/>
    <p:sldId id="521" r:id="rId30"/>
    <p:sldId id="526" r:id="rId31"/>
    <p:sldId id="391" r:id="rId32"/>
    <p:sldId id="405" r:id="rId33"/>
    <p:sldId id="527" r:id="rId34"/>
    <p:sldId id="523" r:id="rId35"/>
    <p:sldId id="528" r:id="rId36"/>
    <p:sldId id="412" r:id="rId37"/>
    <p:sldId id="522" r:id="rId38"/>
    <p:sldId id="416" r:id="rId39"/>
    <p:sldId id="529" r:id="rId40"/>
    <p:sldId id="531" r:id="rId41"/>
    <p:sldId id="534" r:id="rId42"/>
    <p:sldId id="540" r:id="rId43"/>
    <p:sldId id="421" r:id="rId44"/>
    <p:sldId id="541" r:id="rId45"/>
    <p:sldId id="542" r:id="rId46"/>
    <p:sldId id="42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5B9BD5"/>
    <a:srgbClr val="F2EFEE"/>
    <a:srgbClr val="C2BFBE"/>
    <a:srgbClr val="FFFF66"/>
    <a:srgbClr val="660033"/>
    <a:srgbClr val="0066FF"/>
    <a:srgbClr val="CC9900"/>
    <a:srgbClr val="9966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5271" autoAdjust="0"/>
  </p:normalViewPr>
  <p:slideViewPr>
    <p:cSldViewPr snapToGrid="0">
      <p:cViewPr varScale="1">
        <p:scale>
          <a:sx n="104" d="100"/>
          <a:sy n="104" d="100"/>
        </p:scale>
        <p:origin x="2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C8969-BE85-437A-B917-D5DCB4647CF0}" type="datetimeFigureOut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510B6-706D-4F76-AB10-B6D9E3ED6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30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如果你看论文的话，你会发现，图表是一个好论文不可缺少的部分。想不想画出这样的图表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3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的作用：函数接受实参时，按顺序分配给函数形参，如果遇到带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∗∗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的形参，那么就把还未分配出去的实参以元组形式打包（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</a:t>
            </a:r>
            <a:r>
              <a:rPr lang="zh-CN" altLang="e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分配给那个带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∗∗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的形参。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51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50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除了主观驱动外 呢？我们可以看一下数据分析流程。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1.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能将数据进行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可视化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更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直观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的呈现，即使是行业外的人，也能很快捕捉到信息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2.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使数据更加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客观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、更具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说服力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1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毕马威人口统计的动画地图记录了从公元前</a:t>
            </a:r>
            <a:r>
              <a:rPr kumimoji="1" lang="en-US" altLang="zh-CN"/>
              <a:t>4000</a:t>
            </a:r>
            <a:r>
              <a:rPr kumimoji="1" lang="zh-CN" altLang="en-US"/>
              <a:t>年到今天世界上最大的城市，它显示了一个城市的崛起是多么短暂</a:t>
            </a:r>
            <a:r>
              <a:rPr kumimoji="1" lang="en-US" altLang="zh-CN"/>
              <a:t>——</a:t>
            </a:r>
            <a:r>
              <a:rPr kumimoji="1" lang="zh-CN" altLang="en-US"/>
              <a:t>另一方面，也意味着随时会被下一个崛起城市取而代之。</a:t>
            </a:r>
            <a:endParaRPr kumimoji="1" lang="en-US" altLang="zh-CN"/>
          </a:p>
          <a:p>
            <a:r>
              <a:rPr kumimoji="1" lang="zh-CN" altLang="en-US"/>
              <a:t>应了中国的一句古话，皇帝轮流做，今年到我家。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2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用动画展示了</a:t>
            </a:r>
            <a:r>
              <a:rPr kumimoji="1" lang="en-US" altLang="zh-CN"/>
              <a:t>2014</a:t>
            </a:r>
            <a:r>
              <a:rPr kumimoji="1" lang="zh-CN" altLang="en-US"/>
              <a:t>年初以来</a:t>
            </a:r>
            <a:r>
              <a:rPr kumimoji="1" lang="en" altLang="zh-CN"/>
              <a:t>ICO</a:t>
            </a:r>
            <a:r>
              <a:rPr kumimoji="1" lang="zh-CN" altLang="en-US"/>
              <a:t>和募集资金的时间表。</a:t>
            </a:r>
            <a:endParaRPr kumimoji="1" lang="en-US" altLang="zh-CN"/>
          </a:p>
          <a:p>
            <a:r>
              <a:rPr kumimoji="1" lang="zh-CN" altLang="en-US"/>
              <a:t>在添加的维度中，每个</a:t>
            </a:r>
            <a:r>
              <a:rPr kumimoji="1" lang="en" altLang="zh-CN"/>
              <a:t>ICO</a:t>
            </a:r>
            <a:r>
              <a:rPr kumimoji="1" lang="zh-CN" altLang="en-US"/>
              <a:t>还根据地理区域进行了分类。整个</a:t>
            </a:r>
            <a:r>
              <a:rPr kumimoji="1" lang="en-US" altLang="zh-CN"/>
              <a:t>2017</a:t>
            </a:r>
            <a:r>
              <a:rPr kumimoji="1" lang="zh-CN" altLang="en-US"/>
              <a:t>年爆炸的五颜六色的“焰火”让我们清楚地看到，我们确实生活在</a:t>
            </a:r>
            <a:r>
              <a:rPr kumimoji="1" lang="en" altLang="zh-CN"/>
              <a:t>ICO</a:t>
            </a:r>
            <a:r>
              <a:rPr kumimoji="1" lang="zh-CN" altLang="en-US"/>
              <a:t>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96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首先大家一看这些数据肯定懵逼，这很自然，把一大堆数据赤裸裸地喂给你，我们的脑子是消化不了的。</a:t>
            </a: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但是没关系，数据分析的扛把子 的统计学家们 会拿出一个一个的尺子度量这组数据，其中的关键特征是这样的：</a:t>
            </a:r>
            <a:endParaRPr lang="en-US" altLang="zh-CN" b="0" i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/>
              <a:t>于是你一看卧槽，这些数据表现的关键统计量都一模一样啊，那这几组哥们妥妥的都是差不多的数据嘛。大家都共享同一个回归线性方程（</a:t>
            </a:r>
            <a:r>
              <a:rPr lang="en" altLang="zh-CN"/>
              <a:t>y=3.00+0.5x</a:t>
            </a:r>
            <a:r>
              <a:rPr lang="zh-CN" altLang="en"/>
              <a:t>）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同一个世界，同一根归线。</a:t>
            </a:r>
          </a:p>
          <a:p>
            <a:r>
              <a:rPr lang="zh-CN" altLang="en-US"/>
              <a:t>于是统计学家下了如此的结论：这几组数据都是一样的。</a:t>
            </a:r>
          </a:p>
          <a:p>
            <a:br>
              <a:rPr lang="zh-CN" altLang="en-US"/>
            </a:br>
            <a:br>
              <a:rPr lang="zh-CN" altLang="en-US"/>
            </a:br>
            <a:endParaRPr lang="zh-CN" altLang="en-US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9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你就会发现生活欺骗了你。</a:t>
            </a: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这个生动的例子说明，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不要只是简单地显示数据，用它来讲故事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197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14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6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8350-F4C0-4A82-AFA0-4C30A8C1AA58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79" y="1578960"/>
            <a:ext cx="11353800" cy="4589463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lnSpc>
                <a:spcPct val="120000"/>
              </a:lnSpc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8ABF-6584-40B6-8BC1-F8D3BA255AEF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0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E702-9C94-4A4D-BAB1-4407265F952F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106D-E306-4CE7-8407-723D487C428B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4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0F44-5A32-4AB1-B740-BF268DF103A1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84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8502773-7B40-4896-8780-D31F7E1439B1}" type="datetime1">
              <a:rPr lang="zh-CN" altLang="en-US" smtClean="0"/>
              <a:t>2022/3/29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4FF5A2-ED85-4ECF-963B-501D3B2A3F5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1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alphaModFix amt="61000"/>
          </a:blip>
          <a:stretch>
            <a:fillRect/>
          </a:stretch>
        </p:blipFill>
        <p:spPr>
          <a:xfrm>
            <a:off x="-791536" y="-210536"/>
            <a:ext cx="13775072" cy="7068536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矩形 7"/>
          <p:cNvSpPr/>
          <p:nvPr userDrawn="1"/>
        </p:nvSpPr>
        <p:spPr>
          <a:xfrm>
            <a:off x="-791536" y="6356350"/>
            <a:ext cx="13775072" cy="606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8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5843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123E-09F8-4A9E-B581-890CEAEE9230}" type="datetime1">
              <a:rPr lang="zh-CN" altLang="en-US" smtClean="0"/>
              <a:t>2022/3/29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9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AE%89%E6%96%AF%E5%BA%93%E5%A7%86&amp;search_source=Entity&amp;hybrid_search_source=Entity&amp;hybrid_search_extra=%7B%22sourceType%22%3A%22answer%22%2C%22sourceId%22%3A153633108%7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2180" y="0"/>
            <a:ext cx="10079920" cy="5921316"/>
            <a:chOff x="2699792" y="977869"/>
            <a:chExt cx="3540677" cy="224195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977869"/>
              <a:ext cx="2316541" cy="2169945"/>
            </a:xfrm>
            <a:prstGeom prst="rect">
              <a:avLst/>
            </a:prstGeom>
          </p:spPr>
        </p:pic>
        <p:sp>
          <p:nvSpPr>
            <p:cNvPr id="7" name="KSO_Shape"/>
            <p:cNvSpPr>
              <a:spLocks/>
            </p:cNvSpPr>
            <p:nvPr/>
          </p:nvSpPr>
          <p:spPr bwMode="auto">
            <a:xfrm>
              <a:off x="2699792" y="1923678"/>
              <a:ext cx="2356625" cy="1296144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2529" y="234668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matplotlib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882529" y="4924470"/>
            <a:ext cx="9144000" cy="1655762"/>
          </a:xfrm>
        </p:spPr>
        <p:txBody>
          <a:bodyPr/>
          <a:lstStyle/>
          <a:p>
            <a:r>
              <a:rPr lang="en-US" altLang="zh-CN" dirty="0"/>
              <a:t>dizhy@lzu.edu.cn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5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82CE8E-A430-F042-BA56-15601CFD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what’s matplotlib?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D1515D-2AAD-454D-851A-2341387D0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matplotlib: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最流行的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Python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底层绘图库，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主要做数据可视化图表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名字取材于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MATLAB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，模仿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MATLAB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构建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lvl="1"/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conda install matplotlib </a:t>
            </a:r>
          </a:p>
          <a:p>
            <a:pPr lvl="1"/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pip install matplotlib</a:t>
            </a:r>
            <a:endParaRPr lang="zh-CN" altLang="en-US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70D375-D3BE-6D45-B507-D9CC234C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073A7-E695-2E43-94F5-6B28119B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93" y="4363787"/>
            <a:ext cx="6677939" cy="5124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4540F1-3491-D34D-9AFE-4224152CE7A9}"/>
              </a:ext>
            </a:extLst>
          </p:cNvPr>
          <p:cNvSpPr txBox="1"/>
          <p:nvPr/>
        </p:nvSpPr>
        <p:spPr>
          <a:xfrm>
            <a:off x="2818356" y="5194164"/>
            <a:ext cx="4158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solidFill>
                  <a:srgbClr val="FF0000"/>
                </a:solidFill>
              </a:rPr>
              <a:t>还有其他表达方式吗？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AD9060-0421-174B-8244-1C9B005C13D2}"/>
              </a:ext>
            </a:extLst>
          </p:cNvPr>
          <p:cNvSpPr txBox="1"/>
          <p:nvPr/>
        </p:nvSpPr>
        <p:spPr>
          <a:xfrm>
            <a:off x="1038093" y="5726950"/>
            <a:ext cx="423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import matplotlib.pyplot as plt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17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流程图: 决策 14"/>
          <p:cNvSpPr>
            <a:spLocks noChangeArrowheads="1"/>
          </p:cNvSpPr>
          <p:nvPr/>
        </p:nvSpPr>
        <p:spPr bwMode="auto">
          <a:xfrm>
            <a:off x="4489450" y="2833688"/>
            <a:ext cx="3330575" cy="1519237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7" name="流程图: 决策 15"/>
          <p:cNvSpPr>
            <a:spLocks noChangeArrowheads="1"/>
          </p:cNvSpPr>
          <p:nvPr/>
        </p:nvSpPr>
        <p:spPr bwMode="auto">
          <a:xfrm>
            <a:off x="4489450" y="2514600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8" name="流程图: 决策 16"/>
          <p:cNvSpPr>
            <a:spLocks noChangeArrowheads="1"/>
          </p:cNvSpPr>
          <p:nvPr/>
        </p:nvSpPr>
        <p:spPr bwMode="auto">
          <a:xfrm>
            <a:off x="4489450" y="2155825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9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52925"/>
            <a:ext cx="10515600" cy="1325563"/>
          </a:xfrm>
          <a:ln/>
        </p:spPr>
        <p:txBody>
          <a:bodyPr/>
          <a:lstStyle/>
          <a:p>
            <a:pPr algn="ctr"/>
            <a:r>
              <a:rPr lang="en-US" altLang="zh-CN" b="1" dirty="0"/>
              <a:t>PART   2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F5A2-ED85-4ECF-963B-501D3B2A3F5F}" type="slidenum">
              <a:rPr lang="zh-CN" altLang="en-US" smtClean="0"/>
              <a:pPr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AC82C-095E-474D-8766-AFF185FA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fast!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38E8C-74CC-2D4C-83B3-BFE22B50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E8DDBD-D9FB-9043-BCF5-D74D9FF93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35" y="1452685"/>
            <a:ext cx="8269165" cy="2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1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85A0F-AA85-7A44-A65D-3B4D0F34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About</a:t>
            </a:r>
            <a:r>
              <a:rPr kumimoji="1" lang="zh-CN" altLang="en-US"/>
              <a:t>  </a:t>
            </a:r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figure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6B39A-C43C-2A47-B2F8-E6C4CEA2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6135" y="1230953"/>
            <a:ext cx="3977665" cy="4589463"/>
          </a:xfrm>
        </p:spPr>
        <p:txBody>
          <a:bodyPr/>
          <a:lstStyle/>
          <a:p>
            <a:r>
              <a:rPr kumimoji="1" lang="en-US" altLang="zh-CN"/>
              <a:t>axis:</a:t>
            </a:r>
          </a:p>
          <a:p>
            <a:pPr lvl="1"/>
            <a:r>
              <a:rPr kumimoji="1" lang="en-US" altLang="zh-CN"/>
              <a:t>label,scale, </a:t>
            </a:r>
          </a:p>
          <a:p>
            <a:r>
              <a:rPr kumimoji="1" lang="en-US" altLang="zh-CN"/>
              <a:t>graphic</a:t>
            </a:r>
            <a:r>
              <a:rPr kumimoji="1" lang="zh-CN" altLang="en-US"/>
              <a:t>：</a:t>
            </a:r>
            <a:r>
              <a:rPr kumimoji="1" lang="en-US" altLang="zh-CN"/>
              <a:t>line</a:t>
            </a:r>
            <a:r>
              <a:rPr kumimoji="1" lang="zh-CN" altLang="en-US"/>
              <a:t>，</a:t>
            </a:r>
            <a:r>
              <a:rPr kumimoji="1" lang="en-US" altLang="zh-CN"/>
              <a:t>dot</a:t>
            </a:r>
          </a:p>
          <a:p>
            <a:r>
              <a:rPr kumimoji="1" lang="en-US" altLang="zh-CN"/>
              <a:t>legend</a:t>
            </a:r>
          </a:p>
          <a:p>
            <a:r>
              <a:rPr kumimoji="1" lang="en-US" altLang="zh-CN"/>
              <a:t>title</a:t>
            </a:r>
          </a:p>
          <a:p>
            <a:r>
              <a:rPr kumimoji="1" lang="en-US" altLang="zh-CN"/>
              <a:t>canvas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27EB8C-811F-DA41-AD75-40EE01C6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1F7C27-4D24-BC4B-93FD-BB1AF68B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780"/>
            <a:ext cx="6801848" cy="47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50D8C-9F71-6948-AFDA-84811791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/>
              <a:t>2.1</a:t>
            </a:r>
            <a:r>
              <a:rPr lang="zh-CN" altLang="en"/>
              <a:t>快速</a:t>
            </a:r>
            <a:r>
              <a:rPr lang="zh-CN" altLang="en-US"/>
              <a:t>绘图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7C9526-EF9A-5648-837A-7A1FDC4E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75074927-7B38-6041-A6FD-1B9E6740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9" y="1896606"/>
            <a:ext cx="8574362" cy="388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43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B6614-3585-0041-90A7-D416BE3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/>
              <a:t>draw a simple curve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BFA6DE-5C1D-1242-A0BF-52547CB0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5AB831-3653-2147-B308-2C8DF3E9A058}"/>
              </a:ext>
            </a:extLst>
          </p:cNvPr>
          <p:cNvSpPr txBox="1"/>
          <p:nvPr/>
        </p:nvSpPr>
        <p:spPr>
          <a:xfrm>
            <a:off x="1059873" y="1923205"/>
            <a:ext cx="689362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/>
              <a:t>data =[0,1,2,3,4,3,6,3,8,9]</a:t>
            </a:r>
            <a:endParaRPr lang="en-US" altLang="zh-CN" sz="2400"/>
          </a:p>
          <a:p>
            <a:r>
              <a:rPr lang="en" altLang="zh-CN" sz="2400"/>
              <a:t>      ﻿plt.plot(data)</a:t>
            </a:r>
          </a:p>
          <a:p>
            <a:r>
              <a:rPr lang="en" altLang="zh-CN" sz="2400"/>
              <a:t>      plt.show()</a:t>
            </a:r>
          </a:p>
          <a:p>
            <a:endParaRPr lang="en" altLang="zh-CN" sz="2400"/>
          </a:p>
          <a:p>
            <a:r>
              <a:rPr lang="en-US" altLang="zh-CN" sz="2400"/>
              <a:t>2. </a:t>
            </a:r>
            <a:r>
              <a:rPr lang="zh-CN" altLang="en-US" sz="2400"/>
              <a:t>﻿</a:t>
            </a:r>
            <a:r>
              <a:rPr lang="en-US" altLang="zh-CN" sz="2400"/>
              <a:t> </a:t>
            </a:r>
            <a:r>
              <a:rPr lang="zh-CN" altLang="en-US" sz="2400"/>
              <a:t>plt.plot(np.arange(0,10),data)</a:t>
            </a:r>
            <a:endParaRPr lang="en-US" altLang="zh-CN" sz="2400"/>
          </a:p>
          <a:p>
            <a:r>
              <a:rPr lang="en-US" altLang="zh-CN" sz="2400"/>
              <a:t>    </a:t>
            </a:r>
            <a:r>
              <a:rPr lang="en" altLang="zh-CN" sz="2400"/>
              <a:t>plt.show()</a:t>
            </a:r>
          </a:p>
          <a:p>
            <a:endParaRPr lang="en-US" altLang="zh-CN" sz="2400"/>
          </a:p>
          <a:p>
            <a:pPr marL="457200" indent="-457200">
              <a:buFont typeface="+mj-lt"/>
              <a:buAutoNum type="arabicPeriod"/>
            </a:pPr>
            <a:endParaRPr lang="en-US" altLang="zh-CN" sz="2400"/>
          </a:p>
          <a:p>
            <a:r>
              <a:rPr lang="en-US" altLang="zh-CN" sz="2400"/>
              <a:t>3. </a:t>
            </a:r>
            <a:r>
              <a:rPr lang="zh-CN" altLang="en-US" sz="2400"/>
              <a:t>﻿plt.plot(np.random.normal(0,0.1,100))</a:t>
            </a:r>
            <a:endParaRPr lang="en-US" altLang="zh-CN" sz="2400"/>
          </a:p>
          <a:p>
            <a:r>
              <a:rPr lang="en" altLang="zh-CN" sz="2400"/>
              <a:t>    plt.show()</a:t>
            </a:r>
            <a:endParaRPr lang="zh-CN" altLang="en-US" sz="2000"/>
          </a:p>
          <a:p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32678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DC98A-378C-F04F-A0C1-C48E872B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Ready Go!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FFABC-950A-FB4B-9138-34B708CA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0E15397-8E84-C643-8BB7-19524C69644C}"/>
              </a:ext>
            </a:extLst>
          </p:cNvPr>
          <p:cNvSpPr/>
          <p:nvPr/>
        </p:nvSpPr>
        <p:spPr>
          <a:xfrm>
            <a:off x="726510" y="1728592"/>
            <a:ext cx="7766138" cy="37953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画一个在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[-10,+10]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区间的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cos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曲线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画出兰州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月份的温度走势图：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兰州从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-3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日的温度如下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max[7,9,8,11,10,11,19,19,18,23,20,20,21,22,17]</a:t>
            </a:r>
          </a:p>
          <a:p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min[-2,0,0,1,1,0,3,5,5,7,5,5,5,8,7]</a:t>
            </a:r>
          </a:p>
          <a:p>
            <a:pPr marL="342900" indent="-342900">
              <a:buAutoNum type="arabicPeriod"/>
            </a:pPr>
            <a:endParaRPr kumimoji="1" lang="zh-CN" altLang="en-US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7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E5C27-5719-5042-8A05-7A694E8F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 can do more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D4664-ED7D-694E-82DB-CED3D5A0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DDE398-E599-4F45-952B-E72C1687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5" y="1605604"/>
            <a:ext cx="5994400" cy="4051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2BB929-9A51-F346-8302-A610E6142B16}"/>
              </a:ext>
            </a:extLst>
          </p:cNvPr>
          <p:cNvSpPr txBox="1"/>
          <p:nvPr/>
        </p:nvSpPr>
        <p:spPr>
          <a:xfrm>
            <a:off x="6823075" y="1905794"/>
            <a:ext cx="5368925" cy="296420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设置</a:t>
            </a: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图片大小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想要一个高清无码大图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添加另一条线最低温度线</a:t>
            </a:r>
            <a:endParaRPr kumimoji="1"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描述信息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比如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x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轴和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y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轴表示什么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这个图表示什么</a:t>
            </a:r>
            <a:endParaRPr kumimoji="1"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调整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x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或者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y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</a:t>
            </a: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刻度的间距</a:t>
            </a:r>
            <a:endParaRPr kumimoji="1"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线条的样式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比如颜色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透明度等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标记出特殊的点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比如告诉别人最高点和最低点在哪里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922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35BE-A816-FD46-907A-951D6BD0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more lines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E67A12-C37E-F84A-ACA2-A8EEEB35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E549DA4-2396-634E-BD1B-884F2E0C91EA}"/>
              </a:ext>
            </a:extLst>
          </p:cNvPr>
          <p:cNvSpPr/>
          <p:nvPr/>
        </p:nvSpPr>
        <p:spPr>
          <a:xfrm>
            <a:off x="158952" y="1531307"/>
            <a:ext cx="5937048" cy="189769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画出兰州的温度走势图：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兰州从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-3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日的温度如下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B3686-FB14-C64F-82E0-68BC95BC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79" y="3768081"/>
            <a:ext cx="5937048" cy="2191053"/>
          </a:xfrm>
          <a:prstGeom prst="rect">
            <a:avLst/>
          </a:prstGeom>
        </p:spPr>
      </p:pic>
      <p:sp>
        <p:nvSpPr>
          <p:cNvPr id="9" name="椭圆形标注 8">
            <a:extLst>
              <a:ext uri="{FF2B5EF4-FFF2-40B4-BE49-F238E27FC236}">
                <a16:creationId xmlns:a16="http://schemas.microsoft.com/office/drawing/2014/main" id="{15D6F6A9-6D8B-A945-9224-5C077C7CD473}"/>
              </a:ext>
            </a:extLst>
          </p:cNvPr>
          <p:cNvSpPr/>
          <p:nvPr/>
        </p:nvSpPr>
        <p:spPr>
          <a:xfrm>
            <a:off x="9664262" y="2632841"/>
            <a:ext cx="1689538" cy="1450428"/>
          </a:xfrm>
          <a:prstGeom prst="wedgeEllipseCallout">
            <a:avLst>
              <a:gd name="adj1" fmla="val -130942"/>
              <a:gd name="adj2" fmla="val 87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</a:rPr>
              <a:t>画布设置</a:t>
            </a:r>
          </a:p>
        </p:txBody>
      </p:sp>
      <p:sp>
        <p:nvSpPr>
          <p:cNvPr id="10" name="椭圆形标注 9">
            <a:extLst>
              <a:ext uri="{FF2B5EF4-FFF2-40B4-BE49-F238E27FC236}">
                <a16:creationId xmlns:a16="http://schemas.microsoft.com/office/drawing/2014/main" id="{9160B9A9-C3E4-EB44-9DB7-D024876B7443}"/>
              </a:ext>
            </a:extLst>
          </p:cNvPr>
          <p:cNvSpPr/>
          <p:nvPr/>
        </p:nvSpPr>
        <p:spPr>
          <a:xfrm>
            <a:off x="9406758" y="4494595"/>
            <a:ext cx="1689538" cy="1450428"/>
          </a:xfrm>
          <a:prstGeom prst="wedgeEllipseCallout">
            <a:avLst>
              <a:gd name="adj1" fmla="val -205592"/>
              <a:gd name="adj2" fmla="val 48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solidFill>
                  <a:schemeClr val="tx1"/>
                </a:solidFill>
              </a:rPr>
              <a:t>画</a:t>
            </a:r>
            <a:r>
              <a:rPr kumimoji="1" lang="en-US" altLang="zh-CN">
                <a:solidFill>
                  <a:schemeClr val="tx1"/>
                </a:solidFill>
              </a:rPr>
              <a:t>2</a:t>
            </a:r>
            <a:r>
              <a:rPr kumimoji="1" lang="zh-CN" altLang="en-US">
                <a:solidFill>
                  <a:schemeClr val="tx1"/>
                </a:solidFill>
              </a:rPr>
              <a:t>条线</a:t>
            </a:r>
          </a:p>
        </p:txBody>
      </p:sp>
    </p:spTree>
    <p:extLst>
      <p:ext uri="{BB962C8B-B14F-4D97-AF65-F5344CB8AC3E}">
        <p14:creationId xmlns:p14="http://schemas.microsoft.com/office/powerpoint/2010/main" val="186689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CA806-4FCD-0F4A-A358-3D0762FF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 plot</a:t>
            </a:r>
            <a:r>
              <a:rPr lang="zh-CN" altLang="en-US"/>
              <a:t>更多参数</a:t>
            </a:r>
            <a:endParaRPr lang="en" altLang="zh-CN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ABA21F-505A-B443-AAC0-701F5AA9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609" y="1191197"/>
            <a:ext cx="8585200" cy="2616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12B575-A687-C24A-8B4E-839CEC82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B36ACDC-60CD-ED4F-A9EA-ACA1DE3E4610}"/>
              </a:ext>
            </a:extLst>
          </p:cNvPr>
          <p:cNvSpPr txBox="1"/>
          <p:nvPr/>
        </p:nvSpPr>
        <p:spPr>
          <a:xfrm>
            <a:off x="750125" y="5688570"/>
            <a:ext cx="9232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/>
              <a:t>https://matplotlib.org/stable/api/_as_gen/matplotlib.pyplot.plot.html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AEC59A-ADF2-3B4D-A07F-2E34C8CB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" y="4393765"/>
            <a:ext cx="8407400" cy="1104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253113-B781-794B-B8D6-1A4AA0EA3756}"/>
              </a:ext>
            </a:extLst>
          </p:cNvPr>
          <p:cNvSpPr txBox="1"/>
          <p:nvPr/>
        </p:nvSpPr>
        <p:spPr>
          <a:xfrm>
            <a:off x="703612" y="4024433"/>
            <a:ext cx="689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>
                <a:solidFill>
                  <a:srgbClr val="333333"/>
                </a:solidFill>
                <a:effectLst/>
                <a:latin typeface="-apple-system"/>
              </a:rPr>
              <a:t>The following two calls yield identical results: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4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E8FD412E-B388-184B-9BDB-EAD29730B38F}"/>
              </a:ext>
            </a:extLst>
          </p:cNvPr>
          <p:cNvSpPr>
            <a:spLocks/>
          </p:cNvSpPr>
          <p:nvPr/>
        </p:nvSpPr>
        <p:spPr bwMode="auto">
          <a:xfrm>
            <a:off x="1377719" y="1650259"/>
            <a:ext cx="703201" cy="112713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55D03793-632C-2F46-8FE8-AC8C4BDDDD7A}"/>
              </a:ext>
            </a:extLst>
          </p:cNvPr>
          <p:cNvSpPr>
            <a:spLocks/>
          </p:cNvSpPr>
          <p:nvPr/>
        </p:nvSpPr>
        <p:spPr bwMode="auto">
          <a:xfrm>
            <a:off x="1214206" y="1739159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460FC75-646F-BC41-A499-33A0E5FE6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1650259"/>
            <a:ext cx="568067" cy="73818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108">
            <a:extLst>
              <a:ext uri="{FF2B5EF4-FFF2-40B4-BE49-F238E27FC236}">
                <a16:creationId xmlns:a16="http://schemas.microsoft.com/office/drawing/2014/main" id="{6E138E72-276F-0441-9D1F-A30BC877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1831234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What’s matplotlib?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9">
            <a:extLst>
              <a:ext uri="{FF2B5EF4-FFF2-40B4-BE49-F238E27FC236}">
                <a16:creationId xmlns:a16="http://schemas.microsoft.com/office/drawing/2014/main" id="{4A5BF062-28E5-314F-B522-3E0E37A6B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10" y="1715347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A7B463D-4B01-6745-9A0C-BBAD2A54B0D2}"/>
              </a:ext>
            </a:extLst>
          </p:cNvPr>
          <p:cNvSpPr>
            <a:spLocks/>
          </p:cNvSpPr>
          <p:nvPr/>
        </p:nvSpPr>
        <p:spPr bwMode="auto">
          <a:xfrm>
            <a:off x="1377719" y="2670089"/>
            <a:ext cx="703201" cy="112712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411A14C-FAFC-C04E-8DAA-B3683B3A23D7}"/>
              </a:ext>
            </a:extLst>
          </p:cNvPr>
          <p:cNvSpPr>
            <a:spLocks/>
          </p:cNvSpPr>
          <p:nvPr/>
        </p:nvSpPr>
        <p:spPr bwMode="auto">
          <a:xfrm>
            <a:off x="1214206" y="2758989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217488D-98AD-7342-8A0E-49641D3E6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2670089"/>
            <a:ext cx="568067" cy="7381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1A49A7-D9EC-9B4C-8FF8-386302DB8CD0}"/>
              </a:ext>
            </a:extLst>
          </p:cNvPr>
          <p:cNvSpPr>
            <a:spLocks/>
          </p:cNvSpPr>
          <p:nvPr/>
        </p:nvSpPr>
        <p:spPr bwMode="auto">
          <a:xfrm>
            <a:off x="1377719" y="3690851"/>
            <a:ext cx="703201" cy="112713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69678603-DBAA-1C40-ABCB-9121C4A72AEC}"/>
              </a:ext>
            </a:extLst>
          </p:cNvPr>
          <p:cNvSpPr>
            <a:spLocks/>
          </p:cNvSpPr>
          <p:nvPr/>
        </p:nvSpPr>
        <p:spPr bwMode="auto">
          <a:xfrm>
            <a:off x="1214206" y="3779751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8835287-DC91-F648-AE11-CC93604FD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3690851"/>
            <a:ext cx="568067" cy="73818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TextBox 105">
            <a:extLst>
              <a:ext uri="{FF2B5EF4-FFF2-40B4-BE49-F238E27FC236}">
                <a16:creationId xmlns:a16="http://schemas.microsoft.com/office/drawing/2014/main" id="{4512BEC1-FEE8-4F45-A4F5-44E166F59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2820901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 simple</a:t>
            </a:r>
            <a:r>
              <a:rPr lang="zh-CN" altLang="en-US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6">
            <a:extLst>
              <a:ext uri="{FF2B5EF4-FFF2-40B4-BE49-F238E27FC236}">
                <a16:creationId xmlns:a16="http://schemas.microsoft.com/office/drawing/2014/main" id="{E0935FD6-A000-8849-88C7-E6DED4FA3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2712951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08">
            <a:extLst>
              <a:ext uri="{FF2B5EF4-FFF2-40B4-BE49-F238E27FC236}">
                <a16:creationId xmlns:a16="http://schemas.microsoft.com/office/drawing/2014/main" id="{9F79D457-7A13-0642-B1D9-A7DBC026E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3868978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figures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09">
            <a:extLst>
              <a:ext uri="{FF2B5EF4-FFF2-40B4-BE49-F238E27FC236}">
                <a16:creationId xmlns:a16="http://schemas.microsoft.com/office/drawing/2014/main" id="{6106D544-4E94-CA47-B80D-612F4E617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3711489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835629CF-5267-5C49-B546-45F309E0406C}"/>
              </a:ext>
            </a:extLst>
          </p:cNvPr>
          <p:cNvSpPr>
            <a:spLocks/>
          </p:cNvSpPr>
          <p:nvPr/>
        </p:nvSpPr>
        <p:spPr bwMode="auto">
          <a:xfrm>
            <a:off x="1377719" y="4662401"/>
            <a:ext cx="703201" cy="112712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C38CEEC-BB0D-454A-B19B-526D32366EF0}"/>
              </a:ext>
            </a:extLst>
          </p:cNvPr>
          <p:cNvSpPr>
            <a:spLocks/>
          </p:cNvSpPr>
          <p:nvPr/>
        </p:nvSpPr>
        <p:spPr bwMode="auto">
          <a:xfrm>
            <a:off x="1214206" y="4751301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06474135-B1F2-DC46-A9E4-DB08E940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4662401"/>
            <a:ext cx="568067" cy="7381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TextBox 106">
            <a:extLst>
              <a:ext uri="{FF2B5EF4-FFF2-40B4-BE49-F238E27FC236}">
                <a16:creationId xmlns:a16="http://schemas.microsoft.com/office/drawing/2014/main" id="{D324D4A0-AA8E-3C4F-84E7-5BA67EB66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4705263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08">
            <a:extLst>
              <a:ext uri="{FF2B5EF4-FFF2-40B4-BE49-F238E27FC236}">
                <a16:creationId xmlns:a16="http://schemas.microsoft.com/office/drawing/2014/main" id="{CE111D2B-EBC9-3341-BFAE-6034C1EB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919" y="4819564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others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85FD12-3B8B-104A-86AB-B2071983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600"/>
                            </p:stCondLst>
                            <p:childTnLst>
                              <p:par>
                                <p:cTn id="7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1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4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9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4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utoUpdateAnimBg="0"/>
      <p:bldP spid="8" grpId="0" autoUpdateAnimBg="0"/>
      <p:bldP spid="11" grpId="0" animBg="1" autoUpdateAnimBg="0"/>
      <p:bldP spid="14" grpId="0" animBg="1" autoUpdateAnimBg="0"/>
      <p:bldP spid="15" grpId="0" autoUpdateAnimBg="0"/>
      <p:bldP spid="16" grpId="0" autoUpdateAnimBg="0"/>
      <p:bldP spid="17" grpId="0" autoUpdateAnimBg="0"/>
      <p:bldP spid="18" grpId="0" autoUpdateAnimBg="0"/>
      <p:bldP spid="21" grpId="0" animBg="1" autoUpdateAnimBg="0"/>
      <p:bldP spid="22" grpId="0" autoUpdateAnimBg="0"/>
      <p:bldP spid="2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B96F6-27FE-A545-AC35-C03CF1BB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23" y="-40744"/>
            <a:ext cx="10515600" cy="1325563"/>
          </a:xfrm>
        </p:spPr>
        <p:txBody>
          <a:bodyPr/>
          <a:lstStyle/>
          <a:p>
            <a:r>
              <a:rPr kumimoji="1" lang="en-US" altLang="zh-CN"/>
              <a:t>*args, **kwargs</a:t>
            </a:r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909A85-0ED7-2745-A21C-FA08838A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5" y="2056353"/>
            <a:ext cx="11353800" cy="3838178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* args:</a:t>
            </a:r>
          </a:p>
          <a:p>
            <a:pPr lvl="1"/>
            <a:r>
              <a:rPr lang="en-US" altLang="zh-CN">
                <a:highlight>
                  <a:srgbClr val="FFFF00"/>
                </a:highlight>
              </a:rPr>
              <a:t>* </a:t>
            </a:r>
            <a:r>
              <a:rPr lang="en-US" altLang="zh-CN"/>
              <a:t>  :</a:t>
            </a:r>
            <a:r>
              <a:rPr lang="zh-CN" altLang="en-US"/>
              <a:t> </a:t>
            </a:r>
            <a:r>
              <a:rPr lang="en-US" altLang="zh-CN"/>
              <a:t>pack(definition).  and unpack( call</a:t>
            </a:r>
            <a:r>
              <a:rPr lang="zh-CN" altLang="en-US"/>
              <a:t> </a:t>
            </a:r>
            <a:r>
              <a:rPr lang="en-US" altLang="zh-CN"/>
              <a:t>function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en-US" altLang="zh-CN">
                <a:highlight>
                  <a:srgbClr val="FFFF00"/>
                </a:highlight>
              </a:rPr>
              <a:t>args:</a:t>
            </a:r>
            <a:r>
              <a:rPr lang="en" altLang="zh-CN" b="1">
                <a:highlight>
                  <a:srgbClr val="FFFF00"/>
                </a:highlight>
              </a:rPr>
              <a:t>   </a:t>
            </a:r>
            <a:r>
              <a:rPr lang="en-US" altLang="zh-CN" b="1"/>
              <a:t>argument(</a:t>
            </a:r>
            <a:r>
              <a:rPr lang="en" altLang="zh-CN"/>
              <a:t>established by usage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/>
              <a:t>**</a:t>
            </a:r>
            <a:r>
              <a:rPr lang="en-US" altLang="zh-CN"/>
              <a:t>kwargs</a:t>
            </a:r>
          </a:p>
          <a:p>
            <a:pPr lvl="1"/>
            <a:r>
              <a:rPr lang="zh-CN" altLang="en-US"/>
              <a:t>**：函数定义时把多个关键字参数打包成字典；</a:t>
            </a:r>
            <a:endParaRPr lang="en-US" altLang="zh-CN"/>
          </a:p>
          <a:p>
            <a:pPr marL="457200" lvl="1" indent="0">
              <a:buNone/>
            </a:pPr>
            <a:r>
              <a:rPr lang="zh-CN" altLang="en-US"/>
              <a:t>          把字典的键值拆成单个的，依次赋值给函数的形参。</a:t>
            </a:r>
            <a:endParaRPr lang="en-US" altLang="zh-CN"/>
          </a:p>
          <a:p>
            <a:pPr marL="357188" lvl="1" indent="-342900">
              <a:buFont typeface="Wingdings" pitchFamily="2" charset="2"/>
              <a:buChar char="Ø"/>
            </a:pPr>
            <a:r>
              <a:rPr lang="en" altLang="zh-CN">
                <a:solidFill>
                  <a:srgbClr val="404040"/>
                </a:solidFill>
                <a:latin typeface="-apple-system"/>
              </a:rPr>
              <a:t> </a:t>
            </a:r>
            <a:r>
              <a:rPr lang="en" altLang="zh-CN">
                <a:solidFill>
                  <a:srgbClr val="404040"/>
                </a:solidFill>
                <a:highlight>
                  <a:srgbClr val="FFFF00"/>
                </a:highlight>
                <a:latin typeface="-apple-system"/>
              </a:rPr>
              <a:t>*args </a:t>
            </a:r>
            <a:r>
              <a:rPr lang="zh-CN" altLang="en-US">
                <a:solidFill>
                  <a:srgbClr val="404040"/>
                </a:solidFill>
                <a:highlight>
                  <a:srgbClr val="FFFF00"/>
                </a:highlight>
                <a:latin typeface="-apple-system"/>
              </a:rPr>
              <a:t>必须放在 **</a:t>
            </a:r>
            <a:r>
              <a:rPr lang="en" altLang="zh-CN">
                <a:solidFill>
                  <a:srgbClr val="404040"/>
                </a:solidFill>
                <a:highlight>
                  <a:srgbClr val="FFFF00"/>
                </a:highlight>
                <a:latin typeface="-apple-system"/>
              </a:rPr>
              <a:t>kwargs </a:t>
            </a:r>
            <a:r>
              <a:rPr lang="zh-CN" altLang="en-US">
                <a:solidFill>
                  <a:srgbClr val="404040"/>
                </a:solidFill>
                <a:highlight>
                  <a:srgbClr val="FFFF00"/>
                </a:highlight>
                <a:latin typeface="-apple-system"/>
              </a:rPr>
              <a:t>的前面</a:t>
            </a:r>
            <a:endParaRPr lang="zh-CN" altLang="en-US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US" altLang="zh-CN"/>
          </a:p>
          <a:p>
            <a:pPr lvl="1"/>
            <a:endParaRPr lang="en" altLang="zh-CN"/>
          </a:p>
          <a:p>
            <a:pPr lvl="1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32AE9-D9FB-F64E-AFA9-84F28324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102003-D030-394B-B43F-D78D963E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" y="1122062"/>
            <a:ext cx="7353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307068-45E2-C546-AAA8-72357693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9399" y="3341946"/>
            <a:ext cx="4464401" cy="316566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1850B-F21D-C240-B855-DDBCE282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B26BE1-AA4C-144E-9492-1592001D6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30" y="213224"/>
            <a:ext cx="4441071" cy="29607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4F1D72-41C3-4148-8238-B58DB0AAC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5" y="1610587"/>
            <a:ext cx="3376450" cy="6391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C496215-AE3A-E244-867D-2A1B4A73A52B}"/>
              </a:ext>
            </a:extLst>
          </p:cNvPr>
          <p:cNvSpPr txBox="1"/>
          <p:nvPr/>
        </p:nvSpPr>
        <p:spPr>
          <a:xfrm>
            <a:off x="911115" y="6429878"/>
            <a:ext cx="869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﻿https://matplotlib.org/stable/gallery/lines_bars_and_markers/linestyles.html</a:t>
            </a:r>
          </a:p>
        </p:txBody>
      </p:sp>
      <p:pic>
        <p:nvPicPr>
          <p:cNvPr id="18" name="图片 3">
            <a:extLst>
              <a:ext uri="{FF2B5EF4-FFF2-40B4-BE49-F238E27FC236}">
                <a16:creationId xmlns:a16="http://schemas.microsoft.com/office/drawing/2014/main" id="{838B5066-DA05-0B40-BB5E-7B38C459B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5" y="2940238"/>
            <a:ext cx="3378200" cy="25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标题 19">
            <a:extLst>
              <a:ext uri="{FF2B5EF4-FFF2-40B4-BE49-F238E27FC236}">
                <a16:creationId xmlns:a16="http://schemas.microsoft.com/office/drawing/2014/main" id="{29233EF9-4E68-FC4F-8DDC-EFAE54BA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47202-C072-2F47-B767-74E4EFB1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color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8C9C39-837F-5F43-86D8-841AAECA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51BFCC-E86E-B146-B961-1F5B187A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1828006"/>
            <a:ext cx="9299533" cy="45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6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3C93F-F05B-6D4D-8C8C-F38D3D63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AE649E-E1D9-EB49-A762-89F89785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F9EFE-C462-A840-A3F1-9D927ADBD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3" y="1147817"/>
            <a:ext cx="10366067" cy="52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0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86CF671-3C52-A84A-8C8D-AD6FF76D5EAA}"/>
              </a:ext>
            </a:extLst>
          </p:cNvPr>
          <p:cNvSpPr txBox="1"/>
          <p:nvPr/>
        </p:nvSpPr>
        <p:spPr>
          <a:xfrm>
            <a:off x="703528" y="2101307"/>
            <a:ext cx="68974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plt.xlim\plt.ylim.: 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设置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或者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轴</a:t>
            </a:r>
            <a:r>
              <a:rPr kumimoji="1" lang="zh-CN" altLang="en-US" sz="240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范围</a:t>
            </a:r>
            <a:endParaRPr kumimoji="1" lang="en-US" altLang="zh-CN" sz="240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en-US" altLang="zh-CN" sz="240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en-US" altLang="zh-CN" sz="240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plt.xticks \plt.yticks</a:t>
            </a:r>
            <a:r>
              <a:rPr kumimoji="1" lang="en-US" altLang="zh-C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itchFamily="2" charset="2"/>
              </a:rPr>
              <a:t>: </a:t>
            </a:r>
            <a:r>
              <a:rPr kumimoji="1" lang="zh-CN" altLang="en-US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itchFamily="2" charset="2"/>
              </a:rPr>
              <a:t>刻度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itchFamily="2" charset="2"/>
            </a:endParaRPr>
          </a:p>
          <a:p>
            <a:r>
              <a:rPr kumimoji="1" lang="zh-CN" alt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itchFamily="2" charset="2"/>
              </a:rPr>
              <a:t>                               稀疏处理</a:t>
            </a:r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4191A3-1991-8741-A273-5E15584F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2.3 </a:t>
            </a:r>
            <a:r>
              <a:rPr kumimoji="1" lang="zh-CN" altLang="en-US"/>
              <a:t>调整刻度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A8BD4D-BBE3-4048-AF1B-422F5D4B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9A71B5-4F5C-6546-B0DE-7FE6EC1B03D7}"/>
              </a:ext>
            </a:extLst>
          </p:cNvPr>
          <p:cNvSpPr/>
          <p:nvPr/>
        </p:nvSpPr>
        <p:spPr>
          <a:xfrm>
            <a:off x="256173" y="1325563"/>
            <a:ext cx="10401317" cy="47524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E84A54-8E7E-9E47-85BC-EABD0F19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77" y="3709566"/>
            <a:ext cx="5375729" cy="42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A2B4CD-B4E5-1641-94F8-FA0D1458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5" y="4544025"/>
            <a:ext cx="7124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12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7C271-5E12-8B43-9DB3-B9B08646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2.4 </a:t>
            </a:r>
            <a:r>
              <a:rPr kumimoji="1" lang="zh-CN" altLang="en-US"/>
              <a:t>坐标轴</a:t>
            </a:r>
            <a:r>
              <a:rPr kumimoji="1" lang="en-US" altLang="zh-CN"/>
              <a:t>label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3DE377-E795-9146-B6F9-D2525FF97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plt.xlabel. ;plt.ylabel</a:t>
            </a:r>
          </a:p>
          <a:p>
            <a:r>
              <a:rPr kumimoji="1" lang="en-US" altLang="zh-CN"/>
              <a:t>plt.title</a:t>
            </a:r>
          </a:p>
          <a:p>
            <a:r>
              <a:rPr kumimoji="1" lang="en-US" altLang="zh-CN"/>
              <a:t>plt.legend()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9FFD2-A33E-324B-9B0B-1F539D06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组 4">
            <a:extLst>
              <a:ext uri="{FF2B5EF4-FFF2-40B4-BE49-F238E27FC236}">
                <a16:creationId xmlns:a16="http://schemas.microsoft.com/office/drawing/2014/main" id="{DE803921-E3B1-D546-AD4B-B82F573F57E4}"/>
              </a:ext>
            </a:extLst>
          </p:cNvPr>
          <p:cNvGrpSpPr>
            <a:grpSpLocks/>
          </p:cNvGrpSpPr>
          <p:nvPr/>
        </p:nvGrpSpPr>
        <p:grpSpPr bwMode="auto">
          <a:xfrm>
            <a:off x="5808306" y="592544"/>
            <a:ext cx="5106988" cy="4056062"/>
            <a:chOff x="1358627" y="1209757"/>
            <a:chExt cx="6209491" cy="4713191"/>
          </a:xfrm>
        </p:grpSpPr>
        <p:pic>
          <p:nvPicPr>
            <p:cNvPr id="6" name="图片 2">
              <a:extLst>
                <a:ext uri="{FF2B5EF4-FFF2-40B4-BE49-F238E27FC236}">
                  <a16:creationId xmlns:a16="http://schemas.microsoft.com/office/drawing/2014/main" id="{044A8780-2404-7942-B26A-95907832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969" y="1342983"/>
              <a:ext cx="6031149" cy="4440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本框 3">
              <a:extLst>
                <a:ext uri="{FF2B5EF4-FFF2-40B4-BE49-F238E27FC236}">
                  <a16:creationId xmlns:a16="http://schemas.microsoft.com/office/drawing/2014/main" id="{293F20DA-D5D0-EC47-805F-7779D3F5F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215" y="5553616"/>
              <a:ext cx="496111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kumimoji="1" lang="zh-CN" altLang="en-US"/>
            </a:p>
          </p:txBody>
        </p:sp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E55029BD-03BC-0B4F-8DA0-409CE8717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8627" y="3193953"/>
              <a:ext cx="496111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kumimoji="1" lang="zh-CN" altLang="en-US"/>
            </a:p>
          </p:txBody>
        </p:sp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91D7DB16-B164-A142-8CFA-57C46A440C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7614" y="1209757"/>
              <a:ext cx="1592097" cy="36933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kumimoji="1"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AAA341E-3103-5644-85BD-830A4BC74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6" y="4813449"/>
            <a:ext cx="8297863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49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52F2E-E73A-C047-83F0-7C974411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、</a:t>
            </a:r>
            <a:r>
              <a:rPr kumimoji="1" lang="en-US" altLang="zh-CN"/>
              <a:t>other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296CD-BF58-2649-AE7C-681313C1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plt.savefig()</a:t>
            </a:r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plt.grid(alpha=0.4)</a:t>
            </a:r>
          </a:p>
          <a:p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AC51ED-95CE-834B-A461-AE8F88EF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1AE79D-BA96-B847-8E27-81557CF7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2376979"/>
            <a:ext cx="9220200" cy="134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B3F52B-1F94-4B41-AAEE-AE44EE8A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0" y="4557474"/>
            <a:ext cx="9089259" cy="9271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5E0A03-A256-EA47-8223-CA39966671EA}"/>
              </a:ext>
            </a:extLst>
          </p:cNvPr>
          <p:cNvSpPr txBox="1"/>
          <p:nvPr/>
        </p:nvSpPr>
        <p:spPr>
          <a:xfrm>
            <a:off x="1164678" y="6490813"/>
            <a:ext cx="8186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https://matplotlib.org/stable/api/_as_gen/matplotlib.pyplot.grid.html</a:t>
            </a:r>
          </a:p>
        </p:txBody>
      </p:sp>
    </p:spTree>
    <p:extLst>
      <p:ext uri="{BB962C8B-B14F-4D97-AF65-F5344CB8AC3E}">
        <p14:creationId xmlns:p14="http://schemas.microsoft.com/office/powerpoint/2010/main" val="201680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40774-58DD-FB43-A42E-71CE86AB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显示中文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7DC150-8B5E-E74A-99F1-3E24D49B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3EFC8B4C-63D7-1D46-80E9-A597DB2E7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580" y="1325563"/>
            <a:ext cx="9007475" cy="420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为什么无法显示中文</a:t>
            </a: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</a:t>
            </a: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默认不支持中文字符，因为默认的英文字体无法显示汉字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查看</a:t>
            </a: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linux/mac</a:t>
            </a: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下面支持的字体</a:t>
            </a: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fc-list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查看支持的字体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fc-list 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:lang=zh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 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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查看支持的中文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(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冒号前面有空格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//conda install fontconfig</a:t>
            </a:r>
          </a:p>
          <a:p>
            <a:pPr>
              <a:lnSpc>
                <a:spcPct val="150000"/>
              </a:lnSpc>
            </a:pP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那么问题来了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: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如何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修改</a:t>
            </a: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matplotlib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的默认字体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  <a:sym typeface="Wingdings" pitchFamily="2" charset="2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	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通过</a:t>
            </a: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 </a:t>
            </a: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下的</a:t>
            </a:r>
            <a:r>
              <a:rPr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font_manager</a:t>
            </a:r>
            <a:r>
              <a:rPr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可以解决</a:t>
            </a:r>
            <a:r>
              <a:rPr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(windows/linux/mac)</a:t>
            </a:r>
            <a:endParaRPr kumimoji="1" lang="zh-CN" altLang="en-US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942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CBB6D-7E3A-F841-A5C3-902E30FD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91F50F-3424-1C42-BE9B-CF1CABF5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B881C3-06EF-2D4D-8CE5-84F67EB8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53" y="1835402"/>
            <a:ext cx="7455050" cy="1325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703D5D-A752-5145-B009-B6DD92B4D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53" y="3297702"/>
            <a:ext cx="10515600" cy="16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C1A88-43C1-1C49-AAC0-4EFD8EBF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Brief</a:t>
            </a:r>
            <a:r>
              <a:rPr kumimoji="1" lang="zh-CN" altLang="en-US"/>
              <a:t> </a:t>
            </a:r>
            <a:r>
              <a:rPr kumimoji="1" lang="en-US" altLang="zh-CN"/>
              <a:t>summary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3E77B5-B631-EA45-85D6-ABD8A866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40F914-D90D-F843-97B7-3386FB8AD7D5}"/>
              </a:ext>
            </a:extLst>
          </p:cNvPr>
          <p:cNvSpPr txBox="1"/>
          <p:nvPr/>
        </p:nvSpPr>
        <p:spPr>
          <a:xfrm>
            <a:off x="1432938" y="1397693"/>
            <a:ext cx="5757862" cy="4668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绘制了折线图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(plt.plot)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设置了图片的大小和分辨率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(plt.figure)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设置了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xy</a:t>
            </a: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轴上的刻度和字符串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(xticks)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解决了刻度稀疏和密集的问题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(xticks)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设置了标题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,xy</a:t>
            </a: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轴的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lable(title,xlable,ylable)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设置了字体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font_manager. 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fontProperties,matplotlib.rc)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在一个图上绘制多个图形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(plt</a:t>
            </a: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多次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plot</a:t>
            </a: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即可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为不同的图形添加图例</a:t>
            </a:r>
            <a:endParaRPr kumimoji="1" lang="en-US" altLang="zh-CN" sz="2000">
              <a:solidFill>
                <a:schemeClr val="bg2">
                  <a:lumMod val="1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kumimoji="1" lang="zh-CN" altLang="en-US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实现了图片的保存</a:t>
            </a:r>
            <a:r>
              <a:rPr kumimoji="1" lang="en-US" altLang="zh-CN" sz="2000">
                <a:solidFill>
                  <a:schemeClr val="bg2">
                    <a:lumMod val="1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(plt.savefig)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DAB858-762A-5F40-9777-E217ADE00AC4}"/>
              </a:ext>
            </a:extLst>
          </p:cNvPr>
          <p:cNvSpPr txBox="1"/>
          <p:nvPr/>
        </p:nvSpPr>
        <p:spPr>
          <a:xfrm>
            <a:off x="9731758" y="2144984"/>
            <a:ext cx="382314" cy="2964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以上统统很重要</a:t>
            </a:r>
            <a:endParaRPr kumimoji="1" lang="en-US" altLang="zh-CN" sz="18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79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流程图: 决策 14"/>
          <p:cNvSpPr>
            <a:spLocks noChangeArrowheads="1"/>
          </p:cNvSpPr>
          <p:nvPr/>
        </p:nvSpPr>
        <p:spPr bwMode="auto">
          <a:xfrm>
            <a:off x="4489450" y="2833688"/>
            <a:ext cx="3330575" cy="1519237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7" name="流程图: 决策 15"/>
          <p:cNvSpPr>
            <a:spLocks noChangeArrowheads="1"/>
          </p:cNvSpPr>
          <p:nvPr/>
        </p:nvSpPr>
        <p:spPr bwMode="auto">
          <a:xfrm>
            <a:off x="4489450" y="2514600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8" name="流程图: 决策 16"/>
          <p:cNvSpPr>
            <a:spLocks noChangeArrowheads="1"/>
          </p:cNvSpPr>
          <p:nvPr/>
        </p:nvSpPr>
        <p:spPr bwMode="auto">
          <a:xfrm>
            <a:off x="4489450" y="2155825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9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52925"/>
            <a:ext cx="10515600" cy="1325563"/>
          </a:xfrm>
          <a:ln/>
        </p:spPr>
        <p:txBody>
          <a:bodyPr/>
          <a:lstStyle/>
          <a:p>
            <a:pPr algn="ctr"/>
            <a:r>
              <a:rPr lang="en-US" altLang="zh-CN" b="1" dirty="0"/>
              <a:t>PART   1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F5A2-ED85-4ECF-963B-501D3B2A3F5F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流程图: 决策 14"/>
          <p:cNvSpPr>
            <a:spLocks noChangeArrowheads="1"/>
          </p:cNvSpPr>
          <p:nvPr/>
        </p:nvSpPr>
        <p:spPr bwMode="auto">
          <a:xfrm>
            <a:off x="4489450" y="2833688"/>
            <a:ext cx="3330575" cy="1519237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7" name="流程图: 决策 15"/>
          <p:cNvSpPr>
            <a:spLocks noChangeArrowheads="1"/>
          </p:cNvSpPr>
          <p:nvPr/>
        </p:nvSpPr>
        <p:spPr bwMode="auto">
          <a:xfrm>
            <a:off x="4489450" y="2514600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8" name="流程图: 决策 16"/>
          <p:cNvSpPr>
            <a:spLocks noChangeArrowheads="1"/>
          </p:cNvSpPr>
          <p:nvPr/>
        </p:nvSpPr>
        <p:spPr bwMode="auto">
          <a:xfrm>
            <a:off x="4489450" y="2155825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9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52925"/>
            <a:ext cx="10515600" cy="1325563"/>
          </a:xfrm>
          <a:ln/>
        </p:spPr>
        <p:txBody>
          <a:bodyPr/>
          <a:lstStyle/>
          <a:p>
            <a:pPr algn="ctr"/>
            <a:r>
              <a:rPr lang="en-US" altLang="zh-CN" b="1" dirty="0"/>
              <a:t>PART   3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F5A2-ED85-4ECF-963B-501D3B2A3F5F}" type="slidenum">
              <a:rPr lang="zh-CN" altLang="en-US" smtClean="0"/>
              <a:pPr/>
              <a:t>30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7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0D0B2DFE-671C-8E43-A99B-ACBA8839C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966" y="503677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matplotlib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只能绘制折线图么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?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sp>
        <p:nvSpPr>
          <p:cNvPr id="43011" name="文本框 6">
            <a:extLst>
              <a:ext uri="{FF2B5EF4-FFF2-40B4-BE49-F238E27FC236}">
                <a16:creationId xmlns:a16="http://schemas.microsoft.com/office/drawing/2014/main" id="{11E7F349-8FC9-D041-B323-1E36B46A7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8164" y="2022236"/>
            <a:ext cx="9150760" cy="225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能够绘制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折线图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散点图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柱状图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直方图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箱线图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饼图等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但是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我们需要知道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不同的</a:t>
            </a:r>
            <a:r>
              <a:rPr kumimoji="1" lang="zh-CN" altLang="en-US" sz="2400" b="1" i="1">
                <a:solidFill>
                  <a:srgbClr val="FFC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统计图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到底能够表示出什么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以此来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决定选择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哪种</a:t>
            </a:r>
            <a:r>
              <a:rPr kumimoji="1" lang="zh-CN" altLang="en-US" sz="2400" b="1" i="1">
                <a:solidFill>
                  <a:srgbClr val="FFC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统计图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来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更直观的呈现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我们的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数据</a:t>
            </a: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5B6AC64B-ADF5-FE4E-81CA-A67F932E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05" y="273843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对比常用统计图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01C4632-B07D-AE45-9443-4555FC40515C}"/>
              </a:ext>
            </a:extLst>
          </p:cNvPr>
          <p:cNvSpPr txBox="1"/>
          <p:nvPr/>
        </p:nvSpPr>
        <p:spPr>
          <a:xfrm>
            <a:off x="383905" y="1213193"/>
            <a:ext cx="7851252" cy="54961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折线图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以折线的上升或下降来表示统计数量的增减变化的统计图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.    </a:t>
            </a:r>
          </a:p>
          <a:p>
            <a:pPr marL="10287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特点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能够显示数据的变化趋势，反映事物的变化情况。</a:t>
            </a:r>
            <a:r>
              <a:rPr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变化</a:t>
            </a:r>
            <a:r>
              <a:rPr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  <a:endParaRPr kumimoji="1" lang="en-US" altLang="zh-CN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直方图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由一系列高度不等的纵向条纹或线段表示数据分布的情况。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            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一般用横轴表示数据范围，纵轴表示分布情况。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                          </a:t>
            </a:r>
          </a:p>
          <a:p>
            <a:pPr marL="10287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特点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绘制</a:t>
            </a:r>
            <a:r>
              <a:rPr kumimoji="1" lang="zh-CN" altLang="en-US" b="1" i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连续性</a:t>
            </a:r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的数据</a:t>
            </a:r>
            <a:r>
              <a:rPr kumimoji="1" lang="en-US" altLang="zh-CN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展示一组或者多组数据的分布状况</a:t>
            </a:r>
            <a:r>
              <a:rPr kumimoji="1"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统计</a:t>
            </a:r>
            <a:r>
              <a:rPr kumimoji="1"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  <a:endParaRPr kumimoji="1" lang="en-US" altLang="zh-CN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条形图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排列在工作表的列或行中的数据可以绘制到条形图中。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                 </a:t>
            </a:r>
          </a:p>
          <a:p>
            <a:pPr marL="10287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特点</a:t>
            </a:r>
            <a:r>
              <a:rPr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绘制</a:t>
            </a:r>
            <a:r>
              <a:rPr kumimoji="1" lang="zh-CN" altLang="en-US" b="1" i="1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离散</a:t>
            </a:r>
            <a:r>
              <a:rPr kumimoji="1"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的数据</a:t>
            </a:r>
            <a:r>
              <a:rPr kumimoji="1" lang="en-US" altLang="zh-CN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能够一眼看出各个数据的大小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比较数据之间的差别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。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统计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  <a:endParaRPr kumimoji="1" lang="en-US" altLang="zh-CN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散点图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用两组数据构成多个坐标点，考察坐标点的分布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判断两变量之间是否存在某种关联或总结坐标点的分布模式。</a:t>
            </a:r>
            <a:r>
              <a:rPr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                                             </a:t>
            </a:r>
          </a:p>
          <a:p>
            <a:pPr marL="1028700"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特点</a:t>
            </a:r>
            <a:r>
              <a:rPr kumimoji="1" lang="en-US" altLang="zh-CN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判断变量之间是否存在数量关联趋势</a:t>
            </a:r>
            <a:r>
              <a:rPr lang="en-US" altLang="zh-CN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lang="zh-CN" altLang="en-US">
                <a:solidFill>
                  <a:schemeClr val="accent5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展示离群点</a:t>
            </a:r>
            <a:r>
              <a:rPr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lang="zh-CN" altLang="en-US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分布规律</a:t>
            </a:r>
            <a:r>
              <a:rPr lang="en-US" altLang="zh-CN">
                <a:solidFill>
                  <a:srgbClr val="558ED5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  <a:endParaRPr kumimoji="1" lang="en-US" altLang="zh-CN">
              <a:solidFill>
                <a:srgbClr val="558ED5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>
              <a:solidFill>
                <a:srgbClr val="FFC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  <p:pic>
        <p:nvPicPr>
          <p:cNvPr id="44036" name="图片 4">
            <a:extLst>
              <a:ext uri="{FF2B5EF4-FFF2-40B4-BE49-F238E27FC236}">
                <a16:creationId xmlns:a16="http://schemas.microsoft.com/office/drawing/2014/main" id="{8203753B-7586-FB4D-B5A4-156D68302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589" y="2030990"/>
            <a:ext cx="1201737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图片 5">
            <a:extLst>
              <a:ext uri="{FF2B5EF4-FFF2-40B4-BE49-F238E27FC236}">
                <a16:creationId xmlns:a16="http://schemas.microsoft.com/office/drawing/2014/main" id="{5E57EC14-2092-6D4C-8D1C-AB8324988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21" y="592137"/>
            <a:ext cx="1690687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图片 8">
            <a:extLst>
              <a:ext uri="{FF2B5EF4-FFF2-40B4-BE49-F238E27FC236}">
                <a16:creationId xmlns:a16="http://schemas.microsoft.com/office/drawing/2014/main" id="{E85E02E4-9670-1C46-9C22-95595A52E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235" y="3105117"/>
            <a:ext cx="14255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9" name="组 11">
            <a:extLst>
              <a:ext uri="{FF2B5EF4-FFF2-40B4-BE49-F238E27FC236}">
                <a16:creationId xmlns:a16="http://schemas.microsoft.com/office/drawing/2014/main" id="{20FDD408-540D-5B4E-B573-BE0DA5289302}"/>
              </a:ext>
            </a:extLst>
          </p:cNvPr>
          <p:cNvGrpSpPr>
            <a:grpSpLocks/>
          </p:cNvGrpSpPr>
          <p:nvPr/>
        </p:nvGrpSpPr>
        <p:grpSpPr bwMode="auto">
          <a:xfrm>
            <a:off x="9376368" y="4715420"/>
            <a:ext cx="1441450" cy="1439863"/>
            <a:chOff x="6275023" y="4841991"/>
            <a:chExt cx="1441983" cy="1439694"/>
          </a:xfrm>
        </p:grpSpPr>
        <p:pic>
          <p:nvPicPr>
            <p:cNvPr id="44040" name="图片 7">
              <a:extLst>
                <a:ext uri="{FF2B5EF4-FFF2-40B4-BE49-F238E27FC236}">
                  <a16:creationId xmlns:a16="http://schemas.microsoft.com/office/drawing/2014/main" id="{C9212733-E197-5043-9D59-98657877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023" y="4841991"/>
              <a:ext cx="1441983" cy="143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C185278-B093-4B4E-87FC-4F073E22573B}"/>
                </a:ext>
              </a:extLst>
            </p:cNvPr>
            <p:cNvSpPr/>
            <p:nvPr/>
          </p:nvSpPr>
          <p:spPr>
            <a:xfrm>
              <a:off x="7496261" y="5126121"/>
              <a:ext cx="36527" cy="36508"/>
            </a:xfrm>
            <a:prstGeom prst="rect">
              <a:avLst/>
            </a:prstGeom>
            <a:solidFill>
              <a:srgbClr val="0081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C04BD-9086-0C4F-B8A8-C72C3477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3.1 scatter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85AD6-DE46-7343-8416-97C922F2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E7F16D-3C02-2D42-8343-E05EE90B7802}"/>
              </a:ext>
            </a:extLst>
          </p:cNvPr>
          <p:cNvSpPr txBox="1"/>
          <p:nvPr/>
        </p:nvSpPr>
        <p:spPr>
          <a:xfrm>
            <a:off x="484790" y="1581239"/>
            <a:ext cx="68974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import numpy as np</a:t>
            </a:r>
          </a:p>
          <a:p>
            <a:r>
              <a:rPr lang="zh-CN" altLang="en-US"/>
              <a:t>import matplotlib.pyplot as plt</a:t>
            </a:r>
          </a:p>
          <a:p>
            <a:endParaRPr lang="zh-CN" altLang="en-US"/>
          </a:p>
          <a:p>
            <a:r>
              <a:rPr lang="zh-CN" altLang="en-US"/>
              <a:t># Fixing random state for reproducibility</a:t>
            </a:r>
          </a:p>
          <a:p>
            <a:r>
              <a:rPr lang="zh-CN" altLang="en-US"/>
              <a:t>np.random.seed(19680801)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N = 50</a:t>
            </a:r>
          </a:p>
          <a:p>
            <a:r>
              <a:rPr lang="zh-CN" altLang="en-US"/>
              <a:t>x = np.random.rand(N)</a:t>
            </a:r>
          </a:p>
          <a:p>
            <a:r>
              <a:rPr lang="zh-CN" altLang="en-US"/>
              <a:t>y = np.random.rand(N)</a:t>
            </a:r>
          </a:p>
          <a:p>
            <a:r>
              <a:rPr lang="zh-CN" altLang="en-US"/>
              <a:t>colors = np.random.rand(N)</a:t>
            </a:r>
          </a:p>
          <a:p>
            <a:r>
              <a:rPr lang="zh-CN" altLang="en-US"/>
              <a:t>area = (30 * np.random.rand(N))**2  # 0 to 15 point radii</a:t>
            </a:r>
          </a:p>
          <a:p>
            <a:endParaRPr lang="zh-CN" altLang="en-US"/>
          </a:p>
          <a:p>
            <a:r>
              <a:rPr lang="zh-CN" altLang="en-US"/>
              <a:t>plt.scatter(x, y, s=area, c=colors, alpha=0.5)</a:t>
            </a:r>
          </a:p>
          <a:p>
            <a:r>
              <a:rPr lang="zh-CN" altLang="en-US"/>
              <a:t>plt.show()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306232-5038-E644-9180-24BC52BC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86" y="662781"/>
            <a:ext cx="4843428" cy="371562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AD448F-66A9-544C-B468-40F7EB90908A}"/>
              </a:ext>
            </a:extLst>
          </p:cNvPr>
          <p:cNvSpPr txBox="1"/>
          <p:nvPr/>
        </p:nvSpPr>
        <p:spPr>
          <a:xfrm>
            <a:off x="6365327" y="5182225"/>
            <a:ext cx="6897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不同条件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维度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)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之间的内在关联关系</a:t>
            </a:r>
            <a:endParaRPr kumimoji="1"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观察数据的离散聚合程度</a:t>
            </a:r>
          </a:p>
        </p:txBody>
      </p:sp>
    </p:spTree>
    <p:extLst>
      <p:ext uri="{BB962C8B-B14F-4D97-AF65-F5344CB8AC3E}">
        <p14:creationId xmlns:p14="http://schemas.microsoft.com/office/powerpoint/2010/main" val="3519528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28783-7313-6847-BE8F-4D8985C5D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3.2 hist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E9AB0D-B9D7-9D49-8F47-6FBCA9D3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73097F35-41C0-AC44-864D-C73FD9A60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93" y="984524"/>
            <a:ext cx="5721350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D901BC1B-9314-E243-84CA-CF838E215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99" y="4270922"/>
            <a:ext cx="507841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 14">
            <a:extLst>
              <a:ext uri="{FF2B5EF4-FFF2-40B4-BE49-F238E27FC236}">
                <a16:creationId xmlns:a16="http://schemas.microsoft.com/office/drawing/2014/main" id="{2885365B-1537-3343-AAA8-D0721F7A6037}"/>
              </a:ext>
            </a:extLst>
          </p:cNvPr>
          <p:cNvGrpSpPr>
            <a:grpSpLocks/>
          </p:cNvGrpSpPr>
          <p:nvPr/>
        </p:nvGrpSpPr>
        <p:grpSpPr bwMode="auto">
          <a:xfrm>
            <a:off x="1567888" y="4467605"/>
            <a:ext cx="2752725" cy="1647825"/>
            <a:chOff x="325946" y="4324815"/>
            <a:chExt cx="2752927" cy="1647968"/>
          </a:xfrm>
        </p:grpSpPr>
        <p:grpSp>
          <p:nvGrpSpPr>
            <p:cNvPr id="8" name="组 9">
              <a:extLst>
                <a:ext uri="{FF2B5EF4-FFF2-40B4-BE49-F238E27FC236}">
                  <a16:creationId xmlns:a16="http://schemas.microsoft.com/office/drawing/2014/main" id="{9499B9F7-EE3B-2248-BF57-B182D6DA9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946" y="4324815"/>
              <a:ext cx="2752927" cy="1505952"/>
              <a:chOff x="5997173" y="1484161"/>
              <a:chExt cx="2752927" cy="1505952"/>
            </a:xfrm>
          </p:grpSpPr>
          <p:pic>
            <p:nvPicPr>
              <p:cNvPr id="11" name="图片 4">
                <a:extLst>
                  <a:ext uri="{FF2B5EF4-FFF2-40B4-BE49-F238E27FC236}">
                    <a16:creationId xmlns:a16="http://schemas.microsoft.com/office/drawing/2014/main" id="{26B34415-0DE8-3148-8AF2-39EF37437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5704" y="2144287"/>
                <a:ext cx="2159676" cy="845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75A57F-37B4-554D-8F39-94C3C03809F2}"/>
                  </a:ext>
                </a:extLst>
              </p:cNvPr>
              <p:cNvSpPr txBox="1"/>
              <p:nvPr/>
            </p:nvSpPr>
            <p:spPr>
              <a:xfrm>
                <a:off x="5997173" y="1484161"/>
                <a:ext cx="2752927" cy="631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kumimoji="1" lang="zh-CN" altLang="en-US" sz="1400"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把</a:t>
                </a:r>
                <a:r>
                  <a:rPr kumimoji="1" lang="zh-CN" altLang="en-US" sz="14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数据分为多少组</a:t>
                </a:r>
                <a:r>
                  <a:rPr kumimoji="1" lang="zh-CN" altLang="en-US" sz="1400"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进行统计</a:t>
                </a:r>
                <a:r>
                  <a:rPr kumimoji="1" lang="en-US" altLang="zh-CN" sz="1400"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???</a:t>
                </a:r>
              </a:p>
              <a:p>
                <a:r>
                  <a:rPr kumimoji="1" lang="zh-CN" altLang="en-US" sz="10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组数要适当</a:t>
                </a:r>
                <a:r>
                  <a:rPr kumimoji="1" lang="en-US" altLang="zh-CN" sz="10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,</a:t>
                </a:r>
                <a:r>
                  <a:rPr kumimoji="1" lang="zh-CN" altLang="en-US" sz="10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太少会有较大的统计误差</a:t>
                </a:r>
                <a:r>
                  <a:rPr kumimoji="1" lang="en-US" altLang="zh-CN" sz="10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,</a:t>
                </a:r>
                <a:r>
                  <a:rPr kumimoji="1" lang="zh-CN" altLang="en-US" sz="1000">
                    <a:solidFill>
                      <a:srgbClr val="FF0000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  <a:cs typeface="PingFang SC" panose="020B0400000000000000" pitchFamily="34" charset="-122"/>
                  </a:rPr>
                  <a:t>大多规律不明显</a:t>
                </a:r>
              </a:p>
            </p:txBody>
          </p:sp>
        </p:grpSp>
        <p:pic>
          <p:nvPicPr>
            <p:cNvPr id="9" name="图片 12">
              <a:extLst>
                <a:ext uri="{FF2B5EF4-FFF2-40B4-BE49-F238E27FC236}">
                  <a16:creationId xmlns:a16="http://schemas.microsoft.com/office/drawing/2014/main" id="{B934494F-6109-A94F-BA0A-138E06CE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273" y="5667713"/>
              <a:ext cx="620660" cy="305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37D087D5-DFA9-374F-BF25-D1C072573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4964" y="5629119"/>
              <a:ext cx="7370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en-US" altLang="zh-CN" sz="800" b="1"/>
                <a:t>bin_width</a:t>
              </a:r>
              <a:endParaRPr kumimoji="1" lang="zh-CN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1520845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07A87-133F-D24F-AEAD-97317C14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3.3 Bar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06CB82-CFCB-5F43-9C6E-39D07C89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57CAD4E7-06C4-0443-9FF4-64962B8E4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228" y="1576552"/>
            <a:ext cx="10020792" cy="412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1200"/>
              </a:spcBef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假设你获取到了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2017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年内地电影票房前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20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的电影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列表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a)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和电影票房数据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(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列表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b),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那么如何更加直观的展示该数据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?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=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["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战狼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速度与激情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8","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功夫瑜伽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西游伏妖篇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变形金刚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5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：最后的骑士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摔跤吧！爸爸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加勒比海盗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5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：死无对证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金刚：骷髅岛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极限特工：终极回归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生化危机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6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：终章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乘风破浪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神偷奶爸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3","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智取威虎山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大闹天竺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金刚狼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3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：殊死一战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蜘蛛侠：英雄归来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悟空传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银河护卫队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情圣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新木乃伊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",]</a:t>
            </a: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b=[56.01,26.94,17.53,16.49,15.45,12.96,11.8,11.61,11.28,11.12,10.49,10.3,8.75,7.55,7.32,6.99,6.88,6.86,6.58,6.23]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单位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亿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30000"/>
              </a:lnSpc>
              <a:spcBef>
                <a:spcPts val="1200"/>
              </a:spcBef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数据来源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 http://58921.com/alltime/2017</a:t>
            </a:r>
          </a:p>
        </p:txBody>
      </p:sp>
    </p:spTree>
    <p:extLst>
      <p:ext uri="{BB962C8B-B14F-4D97-AF65-F5344CB8AC3E}">
        <p14:creationId xmlns:p14="http://schemas.microsoft.com/office/powerpoint/2010/main" val="2138887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42D3DE8F-8A29-6B40-BE21-68836836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42" y="581327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绘制条形图</a:t>
            </a:r>
          </a:p>
        </p:txBody>
      </p:sp>
      <p:pic>
        <p:nvPicPr>
          <p:cNvPr id="50179" name="图片 2">
            <a:extLst>
              <a:ext uri="{FF2B5EF4-FFF2-40B4-BE49-F238E27FC236}">
                <a16:creationId xmlns:a16="http://schemas.microsoft.com/office/drawing/2014/main" id="{86CE2D2A-2A90-C340-88FD-7E0A6AE38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1" y="1371601"/>
            <a:ext cx="51276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图片 3">
            <a:extLst>
              <a:ext uri="{FF2B5EF4-FFF2-40B4-BE49-F238E27FC236}">
                <a16:creationId xmlns:a16="http://schemas.microsoft.com/office/drawing/2014/main" id="{760D7339-5DD5-F745-8E98-8710A97D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49" y="2315563"/>
            <a:ext cx="448310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E22C8-7135-294D-8496-8E2CA618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对比条形图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29ABA-9674-7243-8190-EDE7B821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D137C0B4-4493-5F42-AC9A-3DE67DC3A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32" y="1763464"/>
            <a:ext cx="997749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假设你知道了列表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中电影分别在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2017-09-14(b_14), 2017-09-15(b_15), 2017-09-16(b_16)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三天的票房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为了展示列表中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电影本身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的票房以及同其他电影的数据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对比情况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应该如何更加直观的呈现该数据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?</a:t>
            </a:r>
          </a:p>
          <a:p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 = ["</a:t>
            </a:r>
            <a:r>
              <a:rPr kumimoji="1" lang="zh-CN" altLang="mr-I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猩球崛起</a:t>
            </a:r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3</a:t>
            </a:r>
            <a:r>
              <a:rPr kumimoji="1" lang="zh-CN" altLang="mr-I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：终极之战</a:t>
            </a:r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mr-I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敦刻尔克</a:t>
            </a:r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mr-I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蜘蛛侠：英雄归来</a:t>
            </a:r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","</a:t>
            </a:r>
            <a:r>
              <a:rPr kumimoji="1" lang="zh-CN" altLang="mr-I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战狼</a:t>
            </a:r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2"]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b_16 = [15746,312,4497,319]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b_15 = [12357,156,2045,168]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r>
              <a:rPr kumimoji="1" lang="mr-IN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b_14 = [2358,399,2358,362]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数据来源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 http://www.cbooo.cn/movieday</a:t>
            </a:r>
            <a:endParaRPr kumimoji="1" lang="zh-CN" altLang="en-US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635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>
            <a:extLst>
              <a:ext uri="{FF2B5EF4-FFF2-40B4-BE49-F238E27FC236}">
                <a16:creationId xmlns:a16="http://schemas.microsoft.com/office/drawing/2014/main" id="{C75CC9F1-61B1-FA41-BB33-7684DAD1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07" y="406101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绘制条形图</a:t>
            </a:r>
          </a:p>
        </p:txBody>
      </p:sp>
      <p:pic>
        <p:nvPicPr>
          <p:cNvPr id="52227" name="图片 3">
            <a:extLst>
              <a:ext uri="{FF2B5EF4-FFF2-40B4-BE49-F238E27FC236}">
                <a16:creationId xmlns:a16="http://schemas.microsoft.com/office/drawing/2014/main" id="{1AC84E73-BEB3-D843-9A7A-1EE19C84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2212375"/>
            <a:ext cx="774223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图片 2">
            <a:extLst>
              <a:ext uri="{FF2B5EF4-FFF2-40B4-BE49-F238E27FC236}">
                <a16:creationId xmlns:a16="http://schemas.microsoft.com/office/drawing/2014/main" id="{040BB502-89D5-9144-9EC3-EAEAE3B33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93" y="1340838"/>
            <a:ext cx="4090987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8D810-B42D-804B-83DF-574B0C4E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3.4 subplots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0261D8-E8FE-A34F-902B-FA3015C4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6528810" cy="29414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9FEBCB-78D9-D345-BD08-8E769965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0" y="1107767"/>
            <a:ext cx="5092205" cy="23212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5F9C58-D84E-7A49-B02B-76C5429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928" y="3429000"/>
            <a:ext cx="6325152" cy="29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853D15CE-E575-6348-9D14-B252C402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7" y="447445"/>
            <a:ext cx="8229600" cy="696913"/>
          </a:xfrm>
        </p:spPr>
        <p:txBody>
          <a:bodyPr>
            <a:normAutofit/>
          </a:bodyPr>
          <a:lstStyle/>
          <a:p>
            <a:r>
              <a:rPr kumimoji="1" lang="en-US" altLang="zh-CN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Why matplotlib?</a:t>
            </a:r>
            <a:endParaRPr kumimoji="1" lang="zh-CN" altLang="en-US" sz="3200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A1ECA6-A43B-B34E-937F-27091E3C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566" y="3429000"/>
            <a:ext cx="3502868" cy="2788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3BF28-60D5-8D41-BB68-A5425ABB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2" y="1517650"/>
            <a:ext cx="4245762" cy="3179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C0B1EF-B70D-7048-A90B-6546F0A53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848" y="1517650"/>
            <a:ext cx="3894700" cy="295332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F7EE3-3901-CD4F-86C9-C4C7C6EC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3.5 3D</a:t>
            </a:r>
            <a:r>
              <a:rPr kumimoji="1" lang="zh-CN" altLang="en-US"/>
              <a:t>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C4499-059A-DB44-AA24-CC9430C5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68B252-C5D9-B343-A4D2-8CE38A86E354}"/>
              </a:ext>
            </a:extLst>
          </p:cNvPr>
          <p:cNvSpPr txBox="1"/>
          <p:nvPr/>
        </p:nvSpPr>
        <p:spPr>
          <a:xfrm>
            <a:off x="219997" y="1638617"/>
            <a:ext cx="111338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>
                <a:solidFill>
                  <a:srgbClr val="383A42"/>
                </a:solidFill>
                <a:latin typeface="Source Code Pro" panose="020F0502020204030204" pitchFamily="34" charset="0"/>
              </a:rPr>
              <a:t>ax = fig.add_subplot(</a:t>
            </a:r>
            <a:r>
              <a:rPr lang="en" altLang="zh-CN" sz="2400">
                <a:solidFill>
                  <a:srgbClr val="986801"/>
                </a:solidFill>
                <a:latin typeface="Source Code Pro" panose="020F0502020204030204" pitchFamily="34" charset="0"/>
              </a:rPr>
              <a:t>111</a:t>
            </a:r>
            <a:r>
              <a:rPr lang="en" altLang="zh-CN" sz="2400">
                <a:solidFill>
                  <a:srgbClr val="383A42"/>
                </a:solidFill>
                <a:latin typeface="Source Code Pro" panose="020F0502020204030204" pitchFamily="34" charset="0"/>
              </a:rPr>
              <a:t>, projection=</a:t>
            </a:r>
            <a:r>
              <a:rPr lang="en" altLang="zh-CN" sz="2400">
                <a:solidFill>
                  <a:srgbClr val="50A14F"/>
                </a:solidFill>
                <a:latin typeface="Source Code Pro" panose="020F0502020204030204" pitchFamily="34" charset="0"/>
              </a:rPr>
              <a:t>'3d'</a:t>
            </a:r>
            <a:r>
              <a:rPr lang="en" altLang="zh-CN" sz="2400">
                <a:solidFill>
                  <a:srgbClr val="383A42"/>
                </a:solidFill>
                <a:latin typeface="Source Code Pro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400" b="0" i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i="0">
                <a:solidFill>
                  <a:srgbClr val="4D4D4D"/>
                </a:solidFill>
                <a:effectLst/>
                <a:latin typeface="-apple-system"/>
              </a:rPr>
              <a:t>from mpl_toolkits.mplot3d import Axes3D</a:t>
            </a:r>
          </a:p>
          <a:p>
            <a:r>
              <a:rPr lang="zh-CN" altLang="en-US" sz="2400"/>
              <a:t>    </a:t>
            </a:r>
            <a:r>
              <a:rPr lang="en" altLang="zh-CN" sz="2400"/>
              <a:t>ax = Axes3D(fig)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3385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AD0E1-F7FC-F244-9C48-6339EFE9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3.6others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1804B2-03F1-E949-977B-98FB7B0C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plt.annotate()</a:t>
            </a:r>
          </a:p>
          <a:p>
            <a:r>
              <a:rPr kumimoji="1" lang="en-US" altLang="zh-CN"/>
              <a:t>plt.text()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612877-B0D1-4648-8099-5EE45801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16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5E623-0241-2C4C-8749-2F74C42D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plt.annotate</a:t>
            </a:r>
            <a:r>
              <a:rPr kumimoji="1" lang="zh-CN" altLang="en-US"/>
              <a:t>案例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E546D-76EE-2E4E-8A68-030339BC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EAAD4E-ADF3-A441-B4B0-3BDE76FA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834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B6ABFD33-3FEB-2C40-A7DF-C91344B1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63" y="529668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matplotlib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常见问题总结</a:t>
            </a:r>
          </a:p>
        </p:txBody>
      </p:sp>
      <p:sp>
        <p:nvSpPr>
          <p:cNvPr id="59395" name="文本框 3">
            <a:extLst>
              <a:ext uri="{FF2B5EF4-FFF2-40B4-BE49-F238E27FC236}">
                <a16:creationId xmlns:a16="http://schemas.microsoft.com/office/drawing/2014/main" id="{0AEC675B-1641-5045-8769-B6AF92E77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799" y="1840471"/>
            <a:ext cx="6102521" cy="37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应该选择那种图形来呈现数据</a:t>
            </a:r>
            <a:endParaRPr kumimoji="1" lang="en-US" altLang="zh-CN" sz="20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matplotlib.plot(x,y)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matplotlib.bar(x,y)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matplotlib.scatter(x,y)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matplotlib.hist(data,bins,normed)</a:t>
            </a: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xticks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和</a:t>
            </a: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yticks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的设置</a:t>
            </a:r>
            <a:endParaRPr kumimoji="1" lang="en-US" altLang="zh-CN" sz="20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label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和</a:t>
            </a: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titile,grid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的设置</a:t>
            </a:r>
            <a:endParaRPr kumimoji="1" lang="en-US" altLang="zh-CN" sz="20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绘图的大小和保存图片</a:t>
            </a:r>
            <a:endParaRPr kumimoji="1" lang="en-US" altLang="zh-CN" sz="20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>
            <a:extLst>
              <a:ext uri="{FF2B5EF4-FFF2-40B4-BE49-F238E27FC236}">
                <a16:creationId xmlns:a16="http://schemas.microsoft.com/office/drawing/2014/main" id="{61BCE2E4-DCA6-6741-A89A-D4C0C7F1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28" y="702664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使用的流程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总结</a:t>
            </a:r>
          </a:p>
        </p:txBody>
      </p:sp>
      <p:sp>
        <p:nvSpPr>
          <p:cNvPr id="60419" name="文本框 6">
            <a:extLst>
              <a:ext uri="{FF2B5EF4-FFF2-40B4-BE49-F238E27FC236}">
                <a16:creationId xmlns:a16="http://schemas.microsoft.com/office/drawing/2014/main" id="{A8E91434-2342-F243-A2C3-E3C56A32C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639" y="2299235"/>
            <a:ext cx="5610695" cy="225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明确问题</a:t>
            </a: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lvl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选择图形的呈现方式</a:t>
            </a: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lvl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准备数据</a:t>
            </a: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lvl="1"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绘图和图形完善</a:t>
            </a:r>
            <a:endParaRPr kumimoji="1" lang="en-US" altLang="zh-CN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56376AC6-FBDE-B74D-BBE3-47D89C43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63" y="677949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matplotlib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更多的图形样式</a:t>
            </a:r>
          </a:p>
        </p:txBody>
      </p:sp>
      <p:sp>
        <p:nvSpPr>
          <p:cNvPr id="61443" name="文本框 3">
            <a:extLst>
              <a:ext uri="{FF2B5EF4-FFF2-40B4-BE49-F238E27FC236}">
                <a16:creationId xmlns:a16="http://schemas.microsoft.com/office/drawing/2014/main" id="{C98AEFF1-AE7B-7B45-AB7B-BDD39846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300" y="1958975"/>
            <a:ext cx="5676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matplotlib</a:t>
            </a:r>
            <a:r>
              <a:rPr kumimoji="1" lang="zh-CN" altLang="en-US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支持的图形是非常多的，如果有其他的需求，我们</a:t>
            </a:r>
            <a:endParaRPr kumimoji="1" lang="en-US" altLang="zh-CN" sz="16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可以查看一下</a:t>
            </a:r>
            <a:r>
              <a:rPr kumimoji="1" lang="en-US" altLang="zh-CN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url</a:t>
            </a:r>
            <a:r>
              <a:rPr kumimoji="1" lang="zh-CN" altLang="en-US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地址：</a:t>
            </a:r>
            <a:endParaRPr kumimoji="1" lang="en-US" altLang="zh-CN" sz="16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		http://matplotlib.org/gallery/index.html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B2A9D205-E7D2-B44A-8B52-5642A7EA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87" y="579095"/>
            <a:ext cx="7159625" cy="636587"/>
          </a:xfrm>
        </p:spPr>
        <p:txBody>
          <a:bodyPr>
            <a:normAutofit fontScale="90000"/>
          </a:bodyPr>
          <a:lstStyle/>
          <a:p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更多的绘图工具</a:t>
            </a:r>
          </a:p>
        </p:txBody>
      </p:sp>
      <p:sp>
        <p:nvSpPr>
          <p:cNvPr id="62467" name="文本框 3">
            <a:extLst>
              <a:ext uri="{FF2B5EF4-FFF2-40B4-BE49-F238E27FC236}">
                <a16:creationId xmlns:a16="http://schemas.microsoft.com/office/drawing/2014/main" id="{E15CF92D-DAEA-DF4C-86E8-082A25444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666" y="1713042"/>
            <a:ext cx="11262667" cy="37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SzPct val="200000"/>
              <a:buBlip>
                <a:blip r:embed="rId2"/>
              </a:buBlip>
            </a:pP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</a:t>
            </a:r>
            <a:r>
              <a:rPr kumimoji="1" lang="en-US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plotly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可视化工具中的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github,</a:t>
            </a:r>
            <a:r>
              <a:rPr lang="zh-CN" altLang="en-US" sz="2000" b="1"/>
              <a:t>在线导入数据做可视化并保存内容在云端</a:t>
            </a:r>
            <a:r>
              <a:rPr lang="en" altLang="zh-CN" sz="2000" b="1"/>
              <a:t>server</a:t>
            </a:r>
            <a:r>
              <a:rPr lang="zh-CN" altLang="en-US" sz="2000" b="1"/>
              <a:t>的功能。</a:t>
            </a:r>
            <a:endParaRPr lang="en-US" altLang="zh-CN" sz="2000" b="1"/>
          </a:p>
          <a:p>
            <a:pPr marL="342900" indent="-342900">
              <a:lnSpc>
                <a:spcPct val="150000"/>
              </a:lnSpc>
              <a:buSzPct val="200000"/>
              <a:buBlip>
                <a:blip r:embed="rId2"/>
              </a:buBlip>
            </a:pP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 </a:t>
            </a:r>
            <a:r>
              <a:rPr kumimoji="1" lang="en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seaborn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</a:rPr>
              <a:t>针对的点主要是数据挖掘和机器学习中的变量特征选取，</a:t>
            </a:r>
            <a:r>
              <a:rPr kumimoji="1" lang="en" altLang="zh-CN" sz="2000">
                <a:latin typeface="PingFang SC" panose="020B0400000000000000" pitchFamily="34" charset="-122"/>
                <a:ea typeface="PingFang SC" panose="020B0400000000000000" pitchFamily="34" charset="-122"/>
              </a:rPr>
              <a:t>seaborn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</a:rPr>
              <a:t>可以用短小的代码去绘制描述更多维度数据的可视化效果图。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SzPct val="200000"/>
              <a:buBlip>
                <a:blip r:embed="rId2"/>
              </a:buBlip>
            </a:pPr>
            <a:r>
              <a:rPr lang="zh-CN" altLang="en-US" sz="2000" b="1"/>
              <a:t>  地图可视化库</a:t>
            </a:r>
            <a:r>
              <a:rPr lang="zh-CN" altLang="en-US" b="1"/>
              <a:t>：</a:t>
            </a:r>
            <a:r>
              <a:rPr lang="en" altLang="zh-CN"/>
              <a:t> </a:t>
            </a:r>
            <a:r>
              <a:rPr kumimoji="1" lang="en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Geoplotlib</a:t>
            </a:r>
            <a:r>
              <a:rPr kumimoji="1" lang="zh-CN" altLang="en-US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" altLang="zh-CN" sz="20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Mapbox</a:t>
            </a:r>
            <a:endParaRPr kumimoji="1" lang="zh-CN" altLang="en-US" sz="20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使用用法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简单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照着文档写即可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文档地址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: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000" i="1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https://plot.ly/python/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01071-8443-E941-B21C-867CAA35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数据分析的流程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D4FC43-A90A-3443-AB5D-623562C9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F6A64F3B-6CFC-4444-A607-A32DC159D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34" y="1552182"/>
            <a:ext cx="3724137" cy="457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85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08D68-FC98-0C43-B650-32D517EE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典型的数据可视化案例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83CD4-34DA-4A43-B7E7-1C676274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23D2D6-292A-A74E-84C7-C9BA0C02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90" y="1325563"/>
            <a:ext cx="7424910" cy="41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8225E0-8C03-B847-B459-1FB61F31C764}"/>
              </a:ext>
            </a:extLst>
          </p:cNvPr>
          <p:cNvSpPr txBox="1"/>
          <p:nvPr/>
        </p:nvSpPr>
        <p:spPr>
          <a:xfrm>
            <a:off x="4716306" y="6011103"/>
            <a:ext cx="406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世界上最大城市变迁</a:t>
            </a:r>
          </a:p>
        </p:txBody>
      </p:sp>
    </p:spTree>
    <p:extLst>
      <p:ext uri="{BB962C8B-B14F-4D97-AF65-F5344CB8AC3E}">
        <p14:creationId xmlns:p14="http://schemas.microsoft.com/office/powerpoint/2010/main" val="127005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853D15CE-E575-6348-9D14-B252C402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7" y="447445"/>
            <a:ext cx="8229600" cy="696913"/>
          </a:xfrm>
        </p:spPr>
        <p:txBody>
          <a:bodyPr>
            <a:normAutofit/>
          </a:bodyPr>
          <a:lstStyle/>
          <a:p>
            <a:r>
              <a:rPr kumimoji="1" lang="zh-CN" altLang="en-US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典型的数据可视化案例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FDB016-281E-AD41-B57A-BA774A01373D}"/>
              </a:ext>
            </a:extLst>
          </p:cNvPr>
          <p:cNvSpPr txBox="1"/>
          <p:nvPr/>
        </p:nvSpPr>
        <p:spPr>
          <a:xfrm>
            <a:off x="3866322" y="6528029"/>
            <a:ext cx="6897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“爆炸”的ICO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804534-B3AE-8641-A37B-633B87D4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49" y="1524793"/>
            <a:ext cx="80391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0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11C9-0585-1B49-8219-67F798D4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典型的数据可视化案例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CF403-4D0D-494D-9A22-0E9FB509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hlinkClick r:id="rId3"/>
              </a:rPr>
              <a:t>安斯库姆</a:t>
            </a:r>
            <a:r>
              <a:rPr lang="zh-CN" altLang="en-US"/>
              <a:t>四重奏（</a:t>
            </a:r>
            <a:r>
              <a:rPr lang="en" altLang="zh-CN"/>
              <a:t>Anscombe's quartet</a:t>
            </a:r>
            <a:r>
              <a:rPr lang="zh-CN" altLang="en"/>
              <a:t>）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7017FD-D86B-6B4C-A702-738E59F0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06F5D1-390C-5C4B-82E2-70638EA2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81" y="0"/>
            <a:ext cx="6003206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6009BF-B7AD-FE45-91E0-EA4094079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73" y="3013853"/>
            <a:ext cx="5473400" cy="23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4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2E808-4976-9747-9BDC-983835F0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FED19-60A8-C24D-8C66-BBED9C10C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37CAD3-6F34-7947-94AE-E025E9E5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95CE5-1792-8843-ACCE-7DD2F941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22250"/>
            <a:ext cx="8369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8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2130</Words>
  <Application>Microsoft Macintosh PowerPoint</Application>
  <PresentationFormat>宽屏</PresentationFormat>
  <Paragraphs>274</Paragraphs>
  <Slides>46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-apple-system</vt:lpstr>
      <vt:lpstr>等线</vt:lpstr>
      <vt:lpstr>等线 Light</vt:lpstr>
      <vt:lpstr>黑体</vt:lpstr>
      <vt:lpstr>华文楷体</vt:lpstr>
      <vt:lpstr>微软雅黑</vt:lpstr>
      <vt:lpstr>Arial</vt:lpstr>
      <vt:lpstr>Calibri</vt:lpstr>
      <vt:lpstr>Hiragino Sans GB W3</vt:lpstr>
      <vt:lpstr>PingFang SC</vt:lpstr>
      <vt:lpstr>Source Code Pro</vt:lpstr>
      <vt:lpstr>Wingdings</vt:lpstr>
      <vt:lpstr>Office 主题​​</vt:lpstr>
      <vt:lpstr>matplotlib入门</vt:lpstr>
      <vt:lpstr>PowerPoint 演示文稿</vt:lpstr>
      <vt:lpstr>PART   1</vt:lpstr>
      <vt:lpstr>Why matplotlib?</vt:lpstr>
      <vt:lpstr>数据分析的流程</vt:lpstr>
      <vt:lpstr>典型的数据可视化案例</vt:lpstr>
      <vt:lpstr>典型的数据可视化案例</vt:lpstr>
      <vt:lpstr>典型的数据可视化案例</vt:lpstr>
      <vt:lpstr>PowerPoint 演示文稿</vt:lpstr>
      <vt:lpstr>what’s matplotlib?</vt:lpstr>
      <vt:lpstr>PART   2</vt:lpstr>
      <vt:lpstr>fast!</vt:lpstr>
      <vt:lpstr>About  the figure</vt:lpstr>
      <vt:lpstr>2.1快速绘图</vt:lpstr>
      <vt:lpstr>draw a simple curve</vt:lpstr>
      <vt:lpstr>Ready Go!</vt:lpstr>
      <vt:lpstr>We can do more</vt:lpstr>
      <vt:lpstr>more lines</vt:lpstr>
      <vt:lpstr>2.2 plot更多参数</vt:lpstr>
      <vt:lpstr>*args, **kwargs</vt:lpstr>
      <vt:lpstr>PowerPoint 演示文稿</vt:lpstr>
      <vt:lpstr>color</vt:lpstr>
      <vt:lpstr>PowerPoint 演示文稿</vt:lpstr>
      <vt:lpstr>2.3 调整刻度</vt:lpstr>
      <vt:lpstr>2.4 坐标轴label</vt:lpstr>
      <vt:lpstr>5、other</vt:lpstr>
      <vt:lpstr>显示中文</vt:lpstr>
      <vt:lpstr>PowerPoint 演示文稿</vt:lpstr>
      <vt:lpstr>Brief summary</vt:lpstr>
      <vt:lpstr>PART   3</vt:lpstr>
      <vt:lpstr>matplotlib只能绘制折线图么?</vt:lpstr>
      <vt:lpstr>对比常用统计图</vt:lpstr>
      <vt:lpstr>3.1 scatter</vt:lpstr>
      <vt:lpstr>3.2 hist</vt:lpstr>
      <vt:lpstr>3.3 Bar</vt:lpstr>
      <vt:lpstr>绘制条形图</vt:lpstr>
      <vt:lpstr>对比条形图</vt:lpstr>
      <vt:lpstr>绘制条形图</vt:lpstr>
      <vt:lpstr>3.4 subplots</vt:lpstr>
      <vt:lpstr>3.5 3D图</vt:lpstr>
      <vt:lpstr>3.6others</vt:lpstr>
      <vt:lpstr>plt.annotate案例</vt:lpstr>
      <vt:lpstr>matplotlib常见问题总结</vt:lpstr>
      <vt:lpstr>matplotlib使用的流程总结</vt:lpstr>
      <vt:lpstr>matplotlib更多的图形样式</vt:lpstr>
      <vt:lpstr>更多的绘图工具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di changyan</cp:lastModifiedBy>
  <cp:revision>54</cp:revision>
  <dcterms:created xsi:type="dcterms:W3CDTF">2022-02-14T08:43:54Z</dcterms:created>
  <dcterms:modified xsi:type="dcterms:W3CDTF">2022-03-29T14:16:56Z</dcterms:modified>
</cp:coreProperties>
</file>